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gg-Gresham, Jennifer" initials="BGJ" lastIdx="1" clrIdx="0">
    <p:extLst>
      <p:ext uri="{19B8F6BF-5375-455C-9EA6-DF929625EA0E}">
        <p15:presenceInfo xmlns:p15="http://schemas.microsoft.com/office/powerpoint/2012/main" userId="S::jennb@umich.edu::8cbcf482-729b-43e2-be11-1cd996f4c03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New%20and%20Revived%20Indicators\Q11_new_formula_October_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New%20and%20Revived%20Indicators\Q11_new_formula_October_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New%20and%20Revived%20Indicators\Q11_new_formula_October_20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New%20and%20Revived%20Indicators\Q11_new_formula_October_202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New%20and%20Revived%20Indicators\Q11_new_formula_October_202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New%20and%20Revived%20Indicators\Q11_new_formula_October_2023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New%20and%20Revived%20Indicators\Q11_new_formula_October_2023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New%20and%20Revived%20Indicators\Q11_new_formula_October_2023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Overall!$B$1</c:f>
              <c:strCache>
                <c:ptCount val="1"/>
                <c:pt idx="0">
                  <c:v>Overall</c:v>
                </c:pt>
              </c:strCache>
            </c:strRef>
          </c:tx>
          <c:spPr>
            <a:ln w="4445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44450">
                <a:solidFill>
                  <a:srgbClr val="7030A0"/>
                </a:solidFill>
              </a:ln>
              <a:effectLst/>
            </c:spPr>
          </c:marker>
          <c:cat>
            <c:strRef>
              <c:f>Overall!$A$2:$A$6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Overall!$B$2:$B$6</c:f>
              <c:numCache>
                <c:formatCode>0.0</c:formatCode>
                <c:ptCount val="5"/>
                <c:pt idx="0">
                  <c:v>9.4</c:v>
                </c:pt>
                <c:pt idx="1">
                  <c:v>10</c:v>
                </c:pt>
                <c:pt idx="2">
                  <c:v>8.9</c:v>
                </c:pt>
                <c:pt idx="3">
                  <c:v>10.1</c:v>
                </c:pt>
                <c:pt idx="4">
                  <c:v>10.199999999999999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D02-439A-A94A-55367A4DC7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0720095"/>
        <c:axId val="930731327"/>
      </c:lineChart>
      <c:catAx>
        <c:axId val="930720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0731327"/>
        <c:crosses val="autoZero"/>
        <c:auto val="1"/>
        <c:lblAlgn val="ctr"/>
        <c:lblOffset val="100"/>
        <c:noMultiLvlLbl val="0"/>
      </c:catAx>
      <c:valAx>
        <c:axId val="930731327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>
                    <a:solidFill>
                      <a:schemeClr val="tx1"/>
                    </a:solidFill>
                  </a:rPr>
                  <a:t>Albuminuria</a:t>
                </a:r>
                <a:r>
                  <a:rPr lang="en-US" sz="2800" baseline="0">
                    <a:solidFill>
                      <a:schemeClr val="tx1"/>
                    </a:solidFill>
                  </a:rPr>
                  <a:t> (%)</a:t>
                </a:r>
                <a:endParaRPr lang="en-US" sz="280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2.208141504662395E-3"/>
              <c:y val="0.1986716880521634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07200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Overall!$B$23</c:f>
              <c:strCache>
                <c:ptCount val="1"/>
                <c:pt idx="0">
                  <c:v>Crude Overall</c:v>
                </c:pt>
              </c:strCache>
            </c:strRef>
          </c:tx>
          <c:spPr>
            <a:ln w="4445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44450">
                <a:solidFill>
                  <a:schemeClr val="tx1"/>
                </a:solidFill>
              </a:ln>
              <a:effectLst/>
            </c:spPr>
          </c:marker>
          <c:cat>
            <c:strRef>
              <c:f>Overall!$A$24:$A$28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Overall!$B$24:$B$28</c:f>
              <c:numCache>
                <c:formatCode>0.0</c:formatCode>
                <c:ptCount val="5"/>
                <c:pt idx="0">
                  <c:v>9.4</c:v>
                </c:pt>
                <c:pt idx="1">
                  <c:v>10</c:v>
                </c:pt>
                <c:pt idx="2">
                  <c:v>8.9</c:v>
                </c:pt>
                <c:pt idx="3">
                  <c:v>10.1</c:v>
                </c:pt>
                <c:pt idx="4">
                  <c:v>10.199999999999999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7CF-4F74-B60A-156F90ED7C14}"/>
            </c:ext>
          </c:extLst>
        </c:ser>
        <c:ser>
          <c:idx val="1"/>
          <c:order val="1"/>
          <c:tx>
            <c:strRef>
              <c:f>Overall!$C$23</c:f>
              <c:strCache>
                <c:ptCount val="1"/>
                <c:pt idx="0">
                  <c:v>Age-Standardized Overall</c:v>
                </c:pt>
              </c:strCache>
            </c:strRef>
          </c:tx>
          <c:spPr>
            <a:ln w="44450" cap="rnd">
              <a:solidFill>
                <a:srgbClr val="00808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8080"/>
              </a:solidFill>
              <a:ln w="44450">
                <a:solidFill>
                  <a:srgbClr val="008080"/>
                </a:solidFill>
              </a:ln>
              <a:effectLst/>
            </c:spPr>
          </c:marker>
          <c:cat>
            <c:strRef>
              <c:f>Overall!$A$24:$A$28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Overall!$C$24:$C$28</c:f>
              <c:numCache>
                <c:formatCode>0.0</c:formatCode>
                <c:ptCount val="5"/>
                <c:pt idx="0">
                  <c:v>9.9</c:v>
                </c:pt>
                <c:pt idx="1">
                  <c:v>10.199999999999999</c:v>
                </c:pt>
                <c:pt idx="2">
                  <c:v>9</c:v>
                </c:pt>
                <c:pt idx="3">
                  <c:v>10</c:v>
                </c:pt>
                <c:pt idx="4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7CF-4F74-B60A-156F90ED7C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5770511"/>
        <c:axId val="1195770095"/>
      </c:lineChart>
      <c:catAx>
        <c:axId val="11957705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5770095"/>
        <c:crosses val="autoZero"/>
        <c:auto val="1"/>
        <c:lblAlgn val="ctr"/>
        <c:lblOffset val="100"/>
        <c:noMultiLvlLbl val="0"/>
      </c:catAx>
      <c:valAx>
        <c:axId val="1195770095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>
                    <a:solidFill>
                      <a:schemeClr val="tx1"/>
                    </a:solidFill>
                  </a:rPr>
                  <a:t>Albuminuria</a:t>
                </a:r>
                <a:r>
                  <a:rPr lang="en-US" sz="2800" baseline="0">
                    <a:solidFill>
                      <a:schemeClr val="tx1"/>
                    </a:solidFill>
                  </a:rPr>
                  <a:t> (%)</a:t>
                </a:r>
                <a:endParaRPr lang="en-US" sz="280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4.4213766948538137E-3"/>
              <c:y val="0.1439076906434111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57705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Age!$B$2</c:f>
              <c:strCache>
                <c:ptCount val="1"/>
                <c:pt idx="0">
                  <c:v>Overall </c:v>
                </c:pt>
              </c:strCache>
            </c:strRef>
          </c:tx>
          <c:spPr>
            <a:ln w="4445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44450">
                <a:solidFill>
                  <a:schemeClr val="tx1"/>
                </a:solidFill>
              </a:ln>
              <a:effectLst/>
            </c:spPr>
          </c:marker>
          <c:cat>
            <c:strRef>
              <c:f>Age!$A$3:$A$7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Age!$B$3:$B$7</c:f>
              <c:numCache>
                <c:formatCode>0.0</c:formatCode>
                <c:ptCount val="5"/>
                <c:pt idx="0">
                  <c:v>9.4</c:v>
                </c:pt>
                <c:pt idx="1">
                  <c:v>10</c:v>
                </c:pt>
                <c:pt idx="2">
                  <c:v>8.9</c:v>
                </c:pt>
                <c:pt idx="3">
                  <c:v>10.1</c:v>
                </c:pt>
                <c:pt idx="4">
                  <c:v>10.199999999999999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C7D-456C-87C6-17F474249421}"/>
            </c:ext>
          </c:extLst>
        </c:ser>
        <c:ser>
          <c:idx val="1"/>
          <c:order val="1"/>
          <c:tx>
            <c:strRef>
              <c:f>Age!$C$2</c:f>
              <c:strCache>
                <c:ptCount val="1"/>
                <c:pt idx="0">
                  <c:v>18–39 years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44450">
                <a:solidFill>
                  <a:schemeClr val="accent2"/>
                </a:solidFill>
              </a:ln>
              <a:effectLst/>
            </c:spPr>
          </c:marker>
          <c:cat>
            <c:strRef>
              <c:f>Age!$A$3:$A$7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Age!$C$3:$C$7</c:f>
              <c:numCache>
                <c:formatCode>0.0</c:formatCode>
                <c:ptCount val="5"/>
                <c:pt idx="0">
                  <c:v>5.4</c:v>
                </c:pt>
                <c:pt idx="1">
                  <c:v>6.4</c:v>
                </c:pt>
                <c:pt idx="2">
                  <c:v>5.7</c:v>
                </c:pt>
                <c:pt idx="3">
                  <c:v>6.3</c:v>
                </c:pt>
                <c:pt idx="4">
                  <c:v>5.9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C7D-456C-87C6-17F474249421}"/>
            </c:ext>
          </c:extLst>
        </c:ser>
        <c:ser>
          <c:idx val="2"/>
          <c:order val="2"/>
          <c:tx>
            <c:strRef>
              <c:f>Age!$D$2</c:f>
              <c:strCache>
                <c:ptCount val="1"/>
                <c:pt idx="0">
                  <c:v>40–59 years</c:v>
                </c:pt>
              </c:strCache>
            </c:strRef>
          </c:tx>
          <c:spPr>
            <a:ln w="444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44450">
                <a:solidFill>
                  <a:schemeClr val="accent3"/>
                </a:solidFill>
              </a:ln>
              <a:effectLst/>
            </c:spPr>
          </c:marker>
          <c:cat>
            <c:strRef>
              <c:f>Age!$A$3:$A$7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Age!$D$3:$D$7</c:f>
              <c:numCache>
                <c:formatCode>0.0</c:formatCode>
                <c:ptCount val="5"/>
                <c:pt idx="0">
                  <c:v>8.1999999999999993</c:v>
                </c:pt>
                <c:pt idx="1">
                  <c:v>8.1999999999999993</c:v>
                </c:pt>
                <c:pt idx="2">
                  <c:v>6.8</c:v>
                </c:pt>
                <c:pt idx="3">
                  <c:v>8.6</c:v>
                </c:pt>
                <c:pt idx="4">
                  <c:v>9.8000000000000007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C7D-456C-87C6-17F474249421}"/>
            </c:ext>
          </c:extLst>
        </c:ser>
        <c:ser>
          <c:idx val="3"/>
          <c:order val="3"/>
          <c:tx>
            <c:strRef>
              <c:f>Age!$E$2</c:f>
              <c:strCache>
                <c:ptCount val="1"/>
                <c:pt idx="0">
                  <c:v>60–69 years</c:v>
                </c:pt>
              </c:strCache>
            </c:strRef>
          </c:tx>
          <c:spPr>
            <a:ln w="444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44450">
                <a:solidFill>
                  <a:schemeClr val="accent4"/>
                </a:solidFill>
              </a:ln>
              <a:effectLst/>
            </c:spPr>
          </c:marker>
          <c:cat>
            <c:strRef>
              <c:f>Age!$A$3:$A$7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Age!$E$3:$E$7</c:f>
              <c:numCache>
                <c:formatCode>0.0</c:formatCode>
                <c:ptCount val="5"/>
                <c:pt idx="0">
                  <c:v>13.9</c:v>
                </c:pt>
                <c:pt idx="1">
                  <c:v>12.6</c:v>
                </c:pt>
                <c:pt idx="2">
                  <c:v>11.4</c:v>
                </c:pt>
                <c:pt idx="3">
                  <c:v>14</c:v>
                </c:pt>
                <c:pt idx="4">
                  <c:v>12.2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C7D-456C-87C6-17F474249421}"/>
            </c:ext>
          </c:extLst>
        </c:ser>
        <c:ser>
          <c:idx val="4"/>
          <c:order val="4"/>
          <c:tx>
            <c:strRef>
              <c:f>Age!$F$2</c:f>
              <c:strCache>
                <c:ptCount val="1"/>
                <c:pt idx="0">
                  <c:v>70+ years</c:v>
                </c:pt>
              </c:strCache>
            </c:strRef>
          </c:tx>
          <c:spPr>
            <a:ln w="444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44450">
                <a:solidFill>
                  <a:schemeClr val="accent5"/>
                </a:solidFill>
              </a:ln>
              <a:effectLst/>
            </c:spPr>
          </c:marker>
          <c:cat>
            <c:strRef>
              <c:f>Age!$A$3:$A$7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Age!$F$3:$F$7</c:f>
              <c:numCache>
                <c:formatCode>0.0</c:formatCode>
                <c:ptCount val="5"/>
                <c:pt idx="0">
                  <c:v>24.5</c:v>
                </c:pt>
                <c:pt idx="1">
                  <c:v>25.6</c:v>
                </c:pt>
                <c:pt idx="2">
                  <c:v>23.3</c:v>
                </c:pt>
                <c:pt idx="3">
                  <c:v>21.3</c:v>
                </c:pt>
                <c:pt idx="4">
                  <c:v>20.7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C7D-456C-87C6-17F4742494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53137519"/>
        <c:axId val="1353137935"/>
      </c:lineChart>
      <c:catAx>
        <c:axId val="1353137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3137935"/>
        <c:crosses val="autoZero"/>
        <c:auto val="1"/>
        <c:lblAlgn val="ctr"/>
        <c:lblOffset val="100"/>
        <c:noMultiLvlLbl val="0"/>
      </c:catAx>
      <c:valAx>
        <c:axId val="13531379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>
                    <a:solidFill>
                      <a:schemeClr val="tx1"/>
                    </a:solidFill>
                  </a:rPr>
                  <a:t>Albuminuria</a:t>
                </a:r>
                <a:r>
                  <a:rPr lang="en-US" sz="2800" baseline="0">
                    <a:solidFill>
                      <a:schemeClr val="tx1"/>
                    </a:solidFill>
                  </a:rPr>
                  <a:t> (%)</a:t>
                </a:r>
                <a:endParaRPr lang="en-US" sz="280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3.3430231282799575E-3"/>
              <c:y val="0.1445903000098736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31375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7858482197305054E-2"/>
          <c:y val="0.89107007482256628"/>
          <c:w val="0.9"/>
          <c:h val="9.29897564543040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Sex!$B$2</c:f>
              <c:strCache>
                <c:ptCount val="1"/>
                <c:pt idx="0">
                  <c:v>Overall </c:v>
                </c:pt>
              </c:strCache>
            </c:strRef>
          </c:tx>
          <c:spPr>
            <a:ln w="4445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44450">
                <a:solidFill>
                  <a:schemeClr val="tx1"/>
                </a:solidFill>
              </a:ln>
              <a:effectLst/>
            </c:spPr>
          </c:marker>
          <c:cat>
            <c:strRef>
              <c:f>Sex!$A$3:$A$7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Sex!$B$3:$B$7</c:f>
              <c:numCache>
                <c:formatCode>0.0</c:formatCode>
                <c:ptCount val="5"/>
                <c:pt idx="0">
                  <c:v>9.4</c:v>
                </c:pt>
                <c:pt idx="1">
                  <c:v>10</c:v>
                </c:pt>
                <c:pt idx="2">
                  <c:v>8.9</c:v>
                </c:pt>
                <c:pt idx="3">
                  <c:v>10.1</c:v>
                </c:pt>
                <c:pt idx="4">
                  <c:v>10.199999999999999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844-4AE9-B1E9-7AB5005D59C6}"/>
            </c:ext>
          </c:extLst>
        </c:ser>
        <c:ser>
          <c:idx val="1"/>
          <c:order val="1"/>
          <c:tx>
            <c:strRef>
              <c:f>Sex!$C$2</c:f>
              <c:strCache>
                <c:ptCount val="1"/>
                <c:pt idx="0">
                  <c:v>Male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Sex!$A$3:$A$7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Sex!$C$3:$C$7</c:f>
              <c:numCache>
                <c:formatCode>0.0</c:formatCode>
                <c:ptCount val="5"/>
                <c:pt idx="0">
                  <c:v>8.9</c:v>
                </c:pt>
                <c:pt idx="1">
                  <c:v>8.6999999999999993</c:v>
                </c:pt>
                <c:pt idx="2">
                  <c:v>8.4</c:v>
                </c:pt>
                <c:pt idx="3">
                  <c:v>8.6999999999999993</c:v>
                </c:pt>
                <c:pt idx="4">
                  <c:v>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844-4AE9-B1E9-7AB5005D59C6}"/>
            </c:ext>
          </c:extLst>
        </c:ser>
        <c:ser>
          <c:idx val="2"/>
          <c:order val="2"/>
          <c:tx>
            <c:strRef>
              <c:f>Sex!$D$2</c:f>
              <c:strCache>
                <c:ptCount val="1"/>
                <c:pt idx="0">
                  <c:v>Female</c:v>
                </c:pt>
              </c:strCache>
            </c:strRef>
          </c:tx>
          <c:spPr>
            <a:ln w="444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44450">
                <a:solidFill>
                  <a:schemeClr val="accent3"/>
                </a:solidFill>
              </a:ln>
              <a:effectLst/>
            </c:spPr>
          </c:marker>
          <c:cat>
            <c:strRef>
              <c:f>Sex!$A$3:$A$7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Sex!$D$3:$D$7</c:f>
              <c:numCache>
                <c:formatCode>0.0</c:formatCode>
                <c:ptCount val="5"/>
                <c:pt idx="0">
                  <c:v>9.8000000000000007</c:v>
                </c:pt>
                <c:pt idx="1">
                  <c:v>11.2</c:v>
                </c:pt>
                <c:pt idx="2">
                  <c:v>9.3000000000000007</c:v>
                </c:pt>
                <c:pt idx="3">
                  <c:v>11.3</c:v>
                </c:pt>
                <c:pt idx="4">
                  <c:v>10.9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844-4AE9-B1E9-7AB5005D59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5241647"/>
        <c:axId val="1345246639"/>
      </c:lineChart>
      <c:catAx>
        <c:axId val="13452416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5246639"/>
        <c:crosses val="autoZero"/>
        <c:auto val="1"/>
        <c:lblAlgn val="ctr"/>
        <c:lblOffset val="100"/>
        <c:noMultiLvlLbl val="0"/>
      </c:catAx>
      <c:valAx>
        <c:axId val="13452466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>
                    <a:solidFill>
                      <a:schemeClr val="tx1"/>
                    </a:solidFill>
                  </a:rPr>
                  <a:t>Albuminuria</a:t>
                </a:r>
                <a:r>
                  <a:rPr lang="en-US" sz="2800" baseline="0">
                    <a:solidFill>
                      <a:schemeClr val="tx1"/>
                    </a:solidFill>
                  </a:rPr>
                  <a:t> (%)</a:t>
                </a:r>
                <a:endParaRPr lang="en-US" sz="280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2.2209347407181105E-3"/>
              <c:y val="0.1469675162673904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52416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Race!$B$2</c:f>
              <c:strCache>
                <c:ptCount val="1"/>
                <c:pt idx="0">
                  <c:v>Overall </c:v>
                </c:pt>
              </c:strCache>
            </c:strRef>
          </c:tx>
          <c:spPr>
            <a:ln w="44450" cap="rnd">
              <a:solidFill>
                <a:schemeClr val="tx1">
                  <a:alpha val="94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44450">
                <a:solidFill>
                  <a:schemeClr val="tx1"/>
                </a:solidFill>
              </a:ln>
              <a:effectLst/>
            </c:spPr>
          </c:marker>
          <c:cat>
            <c:strRef>
              <c:f>Race!$A$3:$A$7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Race!$B$3:$B$7</c:f>
              <c:numCache>
                <c:formatCode>0.0</c:formatCode>
                <c:ptCount val="5"/>
                <c:pt idx="0">
                  <c:v>9.4</c:v>
                </c:pt>
                <c:pt idx="1">
                  <c:v>10</c:v>
                </c:pt>
                <c:pt idx="2">
                  <c:v>8.9</c:v>
                </c:pt>
                <c:pt idx="3">
                  <c:v>10.1</c:v>
                </c:pt>
                <c:pt idx="4">
                  <c:v>10.199999999999999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302-4BE7-BC64-1B72001487A1}"/>
            </c:ext>
          </c:extLst>
        </c:ser>
        <c:ser>
          <c:idx val="1"/>
          <c:order val="1"/>
          <c:tx>
            <c:strRef>
              <c:f>Race!$C$2</c:f>
              <c:strCache>
                <c:ptCount val="1"/>
                <c:pt idx="0">
                  <c:v>Non-Hispanic White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44450">
                <a:solidFill>
                  <a:schemeClr val="accent2"/>
                </a:solidFill>
              </a:ln>
              <a:effectLst/>
            </c:spPr>
          </c:marker>
          <c:cat>
            <c:strRef>
              <c:f>Race!$A$3:$A$7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Race!$C$3:$C$7</c:f>
              <c:numCache>
                <c:formatCode>0.0</c:formatCode>
                <c:ptCount val="5"/>
                <c:pt idx="0">
                  <c:v>8.5</c:v>
                </c:pt>
                <c:pt idx="1">
                  <c:v>9.1</c:v>
                </c:pt>
                <c:pt idx="2">
                  <c:v>7.9</c:v>
                </c:pt>
                <c:pt idx="3">
                  <c:v>9.6</c:v>
                </c:pt>
                <c:pt idx="4">
                  <c:v>9.1999999999999993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302-4BE7-BC64-1B72001487A1}"/>
            </c:ext>
          </c:extLst>
        </c:ser>
        <c:ser>
          <c:idx val="2"/>
          <c:order val="2"/>
          <c:tx>
            <c:strRef>
              <c:f>Race!$D$2</c:f>
              <c:strCache>
                <c:ptCount val="1"/>
                <c:pt idx="0">
                  <c:v>Non-Hispanic Black</c:v>
                </c:pt>
              </c:strCache>
            </c:strRef>
          </c:tx>
          <c:spPr>
            <a:ln w="444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44450">
                <a:solidFill>
                  <a:schemeClr val="accent3"/>
                </a:solidFill>
              </a:ln>
              <a:effectLst/>
            </c:spPr>
          </c:marker>
          <c:cat>
            <c:strRef>
              <c:f>Race!$A$3:$A$7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Race!$D$3:$D$7</c:f>
              <c:numCache>
                <c:formatCode>0.0</c:formatCode>
                <c:ptCount val="5"/>
                <c:pt idx="0">
                  <c:v>12.2</c:v>
                </c:pt>
                <c:pt idx="1">
                  <c:v>13.1</c:v>
                </c:pt>
                <c:pt idx="2">
                  <c:v>12.2</c:v>
                </c:pt>
                <c:pt idx="3">
                  <c:v>12.4</c:v>
                </c:pt>
                <c:pt idx="4">
                  <c:v>13.4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302-4BE7-BC64-1B72001487A1}"/>
            </c:ext>
          </c:extLst>
        </c:ser>
        <c:ser>
          <c:idx val="3"/>
          <c:order val="3"/>
          <c:tx>
            <c:strRef>
              <c:f>Race!$E$2</c:f>
              <c:strCache>
                <c:ptCount val="1"/>
                <c:pt idx="0">
                  <c:v>Hispanic</c:v>
                </c:pt>
              </c:strCache>
            </c:strRef>
          </c:tx>
          <c:spPr>
            <a:ln w="444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44450">
                <a:solidFill>
                  <a:schemeClr val="accent4"/>
                </a:solidFill>
              </a:ln>
              <a:effectLst/>
            </c:spPr>
          </c:marker>
          <c:cat>
            <c:strRef>
              <c:f>Race!$A$3:$A$7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Race!$E$3:$E$7</c:f>
              <c:numCache>
                <c:formatCode>0.0</c:formatCode>
                <c:ptCount val="5"/>
                <c:pt idx="0">
                  <c:v>10.9</c:v>
                </c:pt>
                <c:pt idx="1">
                  <c:v>11.9</c:v>
                </c:pt>
                <c:pt idx="2">
                  <c:v>10.4</c:v>
                </c:pt>
                <c:pt idx="3">
                  <c:v>10.3</c:v>
                </c:pt>
                <c:pt idx="4">
                  <c:v>10.9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302-4BE7-BC64-1B72001487A1}"/>
            </c:ext>
          </c:extLst>
        </c:ser>
        <c:ser>
          <c:idx val="4"/>
          <c:order val="4"/>
          <c:tx>
            <c:strRef>
              <c:f>Race!$F$2</c:f>
              <c:strCache>
                <c:ptCount val="1"/>
                <c:pt idx="0">
                  <c:v>Non-Hispanic Other</c:v>
                </c:pt>
              </c:strCache>
            </c:strRef>
          </c:tx>
          <c:spPr>
            <a:ln w="444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44450">
                <a:solidFill>
                  <a:schemeClr val="accent5"/>
                </a:solidFill>
              </a:ln>
              <a:effectLst/>
            </c:spPr>
          </c:marker>
          <c:cat>
            <c:strRef>
              <c:f>Race!$A$3:$A$7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Race!$F$3:$F$7</c:f>
              <c:numCache>
                <c:formatCode>0.0</c:formatCode>
                <c:ptCount val="5"/>
                <c:pt idx="0">
                  <c:v>12.6</c:v>
                </c:pt>
                <c:pt idx="1">
                  <c:v>10.199999999999999</c:v>
                </c:pt>
                <c:pt idx="2">
                  <c:v>10</c:v>
                </c:pt>
                <c:pt idx="3">
                  <c:v>10</c:v>
                </c:pt>
                <c:pt idx="4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302-4BE7-BC64-1B72001487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5581327"/>
        <c:axId val="1475582991"/>
      </c:lineChart>
      <c:catAx>
        <c:axId val="14755813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5582991"/>
        <c:crosses val="autoZero"/>
        <c:auto val="1"/>
        <c:lblAlgn val="ctr"/>
        <c:lblOffset val="100"/>
        <c:noMultiLvlLbl val="0"/>
      </c:catAx>
      <c:valAx>
        <c:axId val="1475582991"/>
        <c:scaling>
          <c:orientation val="minMax"/>
          <c:min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>
                    <a:solidFill>
                      <a:schemeClr val="tx1"/>
                    </a:solidFill>
                  </a:rPr>
                  <a:t>Albuminuria</a:t>
                </a:r>
                <a:r>
                  <a:rPr lang="en-US" sz="2800" baseline="0">
                    <a:solidFill>
                      <a:schemeClr val="tx1"/>
                    </a:solidFill>
                  </a:rPr>
                  <a:t> (%)</a:t>
                </a:r>
                <a:endParaRPr lang="en-US" sz="280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2.2338774730518741E-3"/>
              <c:y val="0.1461380887179501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55813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5637124721776713E-2"/>
          <c:y val="0.90189276969948418"/>
          <c:w val="0.89999994723124077"/>
          <c:h val="8.47123550743057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Diabetes!$B$2</c:f>
              <c:strCache>
                <c:ptCount val="1"/>
                <c:pt idx="0">
                  <c:v>Overall </c:v>
                </c:pt>
              </c:strCache>
            </c:strRef>
          </c:tx>
          <c:spPr>
            <a:ln w="4445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44450">
                <a:solidFill>
                  <a:schemeClr val="tx1"/>
                </a:solidFill>
              </a:ln>
              <a:effectLst/>
            </c:spPr>
          </c:marker>
          <c:cat>
            <c:strRef>
              <c:f>Diabetes!$A$3:$A$7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Diabetes!$B$3:$B$7</c:f>
              <c:numCache>
                <c:formatCode>0.0</c:formatCode>
                <c:ptCount val="5"/>
                <c:pt idx="0">
                  <c:v>9.4</c:v>
                </c:pt>
                <c:pt idx="1">
                  <c:v>10</c:v>
                </c:pt>
                <c:pt idx="2">
                  <c:v>8.9</c:v>
                </c:pt>
                <c:pt idx="3">
                  <c:v>10.1</c:v>
                </c:pt>
                <c:pt idx="4">
                  <c:v>10.199999999999999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755-45A6-8842-F278CD650EC6}"/>
            </c:ext>
          </c:extLst>
        </c:ser>
        <c:ser>
          <c:idx val="1"/>
          <c:order val="1"/>
          <c:tx>
            <c:strRef>
              <c:f>Diabetes!$C$2</c:f>
              <c:strCache>
                <c:ptCount val="1"/>
                <c:pt idx="0">
                  <c:v>Diabetes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44450">
                <a:solidFill>
                  <a:schemeClr val="accent2"/>
                </a:solidFill>
              </a:ln>
              <a:effectLst/>
            </c:spPr>
          </c:marker>
          <c:cat>
            <c:strRef>
              <c:f>Diabetes!$A$3:$A$7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Diabetes!$C$3:$C$7</c:f>
              <c:numCache>
                <c:formatCode>0.0</c:formatCode>
                <c:ptCount val="5"/>
                <c:pt idx="0">
                  <c:v>32.299999999999997</c:v>
                </c:pt>
                <c:pt idx="1">
                  <c:v>30.2</c:v>
                </c:pt>
                <c:pt idx="2">
                  <c:v>25.5</c:v>
                </c:pt>
                <c:pt idx="3">
                  <c:v>25.1</c:v>
                </c:pt>
                <c:pt idx="4">
                  <c:v>30.3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755-45A6-8842-F278CD650EC6}"/>
            </c:ext>
          </c:extLst>
        </c:ser>
        <c:ser>
          <c:idx val="2"/>
          <c:order val="2"/>
          <c:tx>
            <c:strRef>
              <c:f>Diabetes!$D$2</c:f>
              <c:strCache>
                <c:ptCount val="1"/>
                <c:pt idx="0">
                  <c:v>No Diabetes</c:v>
                </c:pt>
              </c:strCache>
            </c:strRef>
          </c:tx>
          <c:spPr>
            <a:ln w="444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44450">
                <a:solidFill>
                  <a:schemeClr val="accent3"/>
                </a:solidFill>
              </a:ln>
              <a:effectLst/>
            </c:spPr>
          </c:marker>
          <c:cat>
            <c:strRef>
              <c:f>Diabetes!$A$3:$A$7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Diabetes!$D$3:$D$7</c:f>
              <c:numCache>
                <c:formatCode>0.0</c:formatCode>
                <c:ptCount val="5"/>
                <c:pt idx="0">
                  <c:v>7.2</c:v>
                </c:pt>
                <c:pt idx="1">
                  <c:v>7.7</c:v>
                </c:pt>
                <c:pt idx="2">
                  <c:v>6.9</c:v>
                </c:pt>
                <c:pt idx="3">
                  <c:v>7.9</c:v>
                </c:pt>
                <c:pt idx="4">
                  <c:v>6.9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755-45A6-8842-F278CD650E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07543423"/>
        <c:axId val="1207545087"/>
      </c:lineChart>
      <c:catAx>
        <c:axId val="12075434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7545087"/>
        <c:crosses val="autoZero"/>
        <c:auto val="1"/>
        <c:lblAlgn val="ctr"/>
        <c:lblOffset val="100"/>
        <c:noMultiLvlLbl val="0"/>
      </c:catAx>
      <c:valAx>
        <c:axId val="12075450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>
                    <a:solidFill>
                      <a:schemeClr val="tx1"/>
                    </a:solidFill>
                  </a:rPr>
                  <a:t>Albuminuria</a:t>
                </a:r>
                <a:r>
                  <a:rPr lang="en-US" sz="2800" baseline="0">
                    <a:solidFill>
                      <a:schemeClr val="tx1"/>
                    </a:solidFill>
                  </a:rPr>
                  <a:t> (%)</a:t>
                </a:r>
                <a:endParaRPr lang="en-US" sz="280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2.2628886878818125E-3"/>
              <c:y val="0.1462663861900802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75434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Hypertension!$B$1</c:f>
              <c:strCache>
                <c:ptCount val="1"/>
                <c:pt idx="0">
                  <c:v>Overall </c:v>
                </c:pt>
              </c:strCache>
            </c:strRef>
          </c:tx>
          <c:spPr>
            <a:ln w="4445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tx1">
                  <a:alpha val="98000"/>
                </a:schemeClr>
              </a:solidFill>
              <a:ln w="44450">
                <a:solidFill>
                  <a:schemeClr val="tx1"/>
                </a:solidFill>
              </a:ln>
              <a:effectLst/>
            </c:spPr>
          </c:marker>
          <c:cat>
            <c:strRef>
              <c:f>Hypertension!$A$2:$A$6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Hypertension!$B$2:$B$6</c:f>
              <c:numCache>
                <c:formatCode>0.0</c:formatCode>
                <c:ptCount val="5"/>
                <c:pt idx="0">
                  <c:v>9.4</c:v>
                </c:pt>
                <c:pt idx="1">
                  <c:v>10</c:v>
                </c:pt>
                <c:pt idx="2">
                  <c:v>8.9</c:v>
                </c:pt>
                <c:pt idx="3">
                  <c:v>10.1</c:v>
                </c:pt>
                <c:pt idx="4">
                  <c:v>10.199999999999999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726-4BA8-ABF7-3D3016BAF23E}"/>
            </c:ext>
          </c:extLst>
        </c:ser>
        <c:ser>
          <c:idx val="1"/>
          <c:order val="1"/>
          <c:tx>
            <c:strRef>
              <c:f>Hypertension!$C$1</c:f>
              <c:strCache>
                <c:ptCount val="1"/>
                <c:pt idx="0">
                  <c:v>Hypertension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44450">
                <a:solidFill>
                  <a:schemeClr val="accent2"/>
                </a:solidFill>
              </a:ln>
              <a:effectLst/>
            </c:spPr>
          </c:marker>
          <c:cat>
            <c:strRef>
              <c:f>Hypertension!$A$2:$A$6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Hypertension!$C$2:$C$6</c:f>
              <c:numCache>
                <c:formatCode>0.0</c:formatCode>
                <c:ptCount val="5"/>
                <c:pt idx="0">
                  <c:v>16.399999999999999</c:v>
                </c:pt>
                <c:pt idx="1">
                  <c:v>17</c:v>
                </c:pt>
                <c:pt idx="2">
                  <c:v>15.4</c:v>
                </c:pt>
                <c:pt idx="3">
                  <c:v>16.8</c:v>
                </c:pt>
                <c:pt idx="4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726-4BA8-ABF7-3D3016BAF23E}"/>
            </c:ext>
          </c:extLst>
        </c:ser>
        <c:ser>
          <c:idx val="2"/>
          <c:order val="2"/>
          <c:tx>
            <c:strRef>
              <c:f>Hypertension!$D$1</c:f>
              <c:strCache>
                <c:ptCount val="1"/>
                <c:pt idx="0">
                  <c:v>No Hypertension</c:v>
                </c:pt>
              </c:strCache>
            </c:strRef>
          </c:tx>
          <c:spPr>
            <a:ln w="444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44450">
                <a:solidFill>
                  <a:schemeClr val="accent3"/>
                </a:solidFill>
              </a:ln>
              <a:effectLst/>
            </c:spPr>
          </c:marker>
          <c:cat>
            <c:strRef>
              <c:f>Hypertension!$A$2:$A$6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Hypertension!$D$2:$D$6</c:f>
              <c:numCache>
                <c:formatCode>0.0</c:formatCode>
                <c:ptCount val="5"/>
                <c:pt idx="0">
                  <c:v>5.8</c:v>
                </c:pt>
                <c:pt idx="1">
                  <c:v>6.1</c:v>
                </c:pt>
                <c:pt idx="2">
                  <c:v>5.4</c:v>
                </c:pt>
                <c:pt idx="3">
                  <c:v>6</c:v>
                </c:pt>
                <c:pt idx="4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726-4BA8-ABF7-3D3016BAF2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2554719"/>
        <c:axId val="952555551"/>
      </c:lineChart>
      <c:catAx>
        <c:axId val="9525547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2555551"/>
        <c:crosses val="autoZero"/>
        <c:auto val="1"/>
        <c:lblAlgn val="ctr"/>
        <c:lblOffset val="100"/>
        <c:noMultiLvlLbl val="0"/>
      </c:catAx>
      <c:valAx>
        <c:axId val="9525555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>
                    <a:solidFill>
                      <a:schemeClr val="tx1"/>
                    </a:solidFill>
                  </a:rPr>
                  <a:t>Albuminuria</a:t>
                </a:r>
                <a:r>
                  <a:rPr lang="en-US" sz="2800" baseline="0">
                    <a:solidFill>
                      <a:schemeClr val="tx1"/>
                    </a:solidFill>
                  </a:rPr>
                  <a:t> (%)</a:t>
                </a:r>
                <a:endParaRPr lang="en-US" sz="280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7.2076666675340359E-5"/>
              <c:y val="0.1445903000098736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25547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'CKD Stage'!$B$2</c:f>
              <c:strCache>
                <c:ptCount val="1"/>
                <c:pt idx="0">
                  <c:v>Overall </c:v>
                </c:pt>
              </c:strCache>
            </c:strRef>
          </c:tx>
          <c:spPr>
            <a:ln w="4445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44450">
                <a:solidFill>
                  <a:schemeClr val="tx1"/>
                </a:solidFill>
              </a:ln>
              <a:effectLst/>
            </c:spPr>
          </c:marker>
          <c:cat>
            <c:strRef>
              <c:f>'CKD Stage'!$A$3:$A$7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'CKD Stage'!$B$3:$B$7</c:f>
              <c:numCache>
                <c:formatCode>0.0</c:formatCode>
                <c:ptCount val="5"/>
                <c:pt idx="0">
                  <c:v>9.4</c:v>
                </c:pt>
                <c:pt idx="1">
                  <c:v>10</c:v>
                </c:pt>
                <c:pt idx="2">
                  <c:v>8.9</c:v>
                </c:pt>
                <c:pt idx="3">
                  <c:v>10.1</c:v>
                </c:pt>
                <c:pt idx="4">
                  <c:v>10.199999999999999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D3B-4D59-8C84-BC1930D8B482}"/>
            </c:ext>
          </c:extLst>
        </c:ser>
        <c:ser>
          <c:idx val="1"/>
          <c:order val="1"/>
          <c:tx>
            <c:strRef>
              <c:f>'CKD Stage'!$C$2</c:f>
              <c:strCache>
                <c:ptCount val="1"/>
                <c:pt idx="0">
                  <c:v>CKD Stage 3a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44450">
                <a:solidFill>
                  <a:schemeClr val="accent2"/>
                </a:solidFill>
              </a:ln>
              <a:effectLst/>
            </c:spPr>
          </c:marker>
          <c:cat>
            <c:strRef>
              <c:f>'CKD Stage'!$A$3:$A$7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'CKD Stage'!$C$3:$C$7</c:f>
              <c:numCache>
                <c:formatCode>0.0</c:formatCode>
                <c:ptCount val="5"/>
                <c:pt idx="0">
                  <c:v>24.4</c:v>
                </c:pt>
                <c:pt idx="1">
                  <c:v>25.8</c:v>
                </c:pt>
                <c:pt idx="2">
                  <c:v>23.6</c:v>
                </c:pt>
                <c:pt idx="3">
                  <c:v>25.5</c:v>
                </c:pt>
                <c:pt idx="4">
                  <c:v>22.7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D3B-4D59-8C84-BC1930D8B482}"/>
            </c:ext>
          </c:extLst>
        </c:ser>
        <c:ser>
          <c:idx val="2"/>
          <c:order val="2"/>
          <c:tx>
            <c:strRef>
              <c:f>'CKD Stage'!$D$2</c:f>
              <c:strCache>
                <c:ptCount val="1"/>
                <c:pt idx="0">
                  <c:v>CKD Stage 3b</c:v>
                </c:pt>
              </c:strCache>
            </c:strRef>
          </c:tx>
          <c:spPr>
            <a:ln w="444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44450">
                <a:solidFill>
                  <a:schemeClr val="accent3"/>
                </a:solidFill>
              </a:ln>
              <a:effectLst/>
            </c:spPr>
          </c:marker>
          <c:cat>
            <c:strRef>
              <c:f>'CKD Stage'!$A$3:$A$7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'CKD Stage'!$D$3:$D$7</c:f>
              <c:numCache>
                <c:formatCode>0.0</c:formatCode>
                <c:ptCount val="5"/>
                <c:pt idx="0">
                  <c:v>38.299999999999997</c:v>
                </c:pt>
                <c:pt idx="1">
                  <c:v>48.8</c:v>
                </c:pt>
                <c:pt idx="2">
                  <c:v>40.299999999999997</c:v>
                </c:pt>
                <c:pt idx="3">
                  <c:v>37.799999999999997</c:v>
                </c:pt>
                <c:pt idx="4">
                  <c:v>45.2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D3B-4D59-8C84-BC1930D8B482}"/>
            </c:ext>
          </c:extLst>
        </c:ser>
        <c:ser>
          <c:idx val="3"/>
          <c:order val="3"/>
          <c:tx>
            <c:strRef>
              <c:f>'CKD Stage'!$E$2</c:f>
              <c:strCache>
                <c:ptCount val="1"/>
                <c:pt idx="0">
                  <c:v>CKD Stage 4</c:v>
                </c:pt>
              </c:strCache>
            </c:strRef>
          </c:tx>
          <c:spPr>
            <a:ln w="44450" cap="rnd">
              <a:solidFill>
                <a:schemeClr val="accent4">
                  <a:alpha val="96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44450">
                <a:solidFill>
                  <a:schemeClr val="accent4"/>
                </a:solidFill>
              </a:ln>
              <a:effectLst/>
            </c:spPr>
          </c:marker>
          <c:cat>
            <c:strRef>
              <c:f>'CKD Stage'!$A$3:$A$7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'CKD Stage'!$E$3:$E$7</c:f>
              <c:numCache>
                <c:formatCode>0.0</c:formatCode>
                <c:ptCount val="5"/>
                <c:pt idx="0">
                  <c:v>70</c:v>
                </c:pt>
                <c:pt idx="1">
                  <c:v>70.5</c:v>
                </c:pt>
                <c:pt idx="2">
                  <c:v>70.7</c:v>
                </c:pt>
                <c:pt idx="3">
                  <c:v>64.8</c:v>
                </c:pt>
                <c:pt idx="4">
                  <c:v>79.3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D3B-4D59-8C84-BC1930D8B482}"/>
            </c:ext>
          </c:extLst>
        </c:ser>
        <c:ser>
          <c:idx val="4"/>
          <c:order val="4"/>
          <c:tx>
            <c:strRef>
              <c:f>'CKD Stage'!$F$2</c:f>
              <c:strCache>
                <c:ptCount val="1"/>
                <c:pt idx="0">
                  <c:v>CKD Stage 5</c:v>
                </c:pt>
              </c:strCache>
            </c:strRef>
          </c:tx>
          <c:spPr>
            <a:ln w="444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44450">
                <a:solidFill>
                  <a:schemeClr val="accent5"/>
                </a:solidFill>
              </a:ln>
              <a:effectLst/>
            </c:spPr>
          </c:marker>
          <c:cat>
            <c:strRef>
              <c:f>'CKD Stage'!$A$3:$A$7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'CKD Stage'!$F$3:$F$7</c:f>
              <c:numCache>
                <c:formatCode>0.0</c:formatCode>
                <c:ptCount val="5"/>
                <c:pt idx="1">
                  <c:v>86.6</c:v>
                </c:pt>
                <c:pt idx="2">
                  <c:v>90.2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D3B-4D59-8C84-BC1930D8B4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5032239"/>
        <c:axId val="1585031407"/>
      </c:lineChart>
      <c:catAx>
        <c:axId val="15850322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5031407"/>
        <c:crosses val="autoZero"/>
        <c:auto val="1"/>
        <c:lblAlgn val="ctr"/>
        <c:lblOffset val="100"/>
        <c:noMultiLvlLbl val="0"/>
      </c:catAx>
      <c:valAx>
        <c:axId val="1585031407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>
                    <a:solidFill>
                      <a:schemeClr val="tx1"/>
                    </a:solidFill>
                  </a:rPr>
                  <a:t>Albuminuria</a:t>
                </a:r>
                <a:r>
                  <a:rPr lang="en-US" sz="2800" baseline="0">
                    <a:solidFill>
                      <a:schemeClr val="tx1"/>
                    </a:solidFill>
                  </a:rPr>
                  <a:t> (%)</a:t>
                </a:r>
                <a:endParaRPr lang="en-US" sz="280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"/>
              <c:y val="0.1439077205812752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5032239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2197741903752198E-2"/>
          <c:y val="0.89167066614325008"/>
          <c:w val="0.89999995628080842"/>
          <c:h val="9.24770521579594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51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86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4CA492EE-AD10-45CB-BAA4-9638B51C62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8" t="9409" b="13332"/>
          <a:stretch/>
        </p:blipFill>
        <p:spPr>
          <a:xfrm>
            <a:off x="139788" y="6176963"/>
            <a:ext cx="3316224" cy="67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89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246" y="5884796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2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35" y="5884796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93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2302" y="5801453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16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4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3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1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1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1144" y="2370778"/>
            <a:ext cx="10389705" cy="2311220"/>
          </a:xfrm>
        </p:spPr>
        <p:txBody>
          <a:bodyPr>
            <a:noAutofit/>
          </a:bodyPr>
          <a:lstStyle/>
          <a:p>
            <a:br>
              <a:rPr lang="en-US" sz="2400" b="1" dirty="0"/>
            </a:br>
            <a:br>
              <a:rPr lang="en-US" sz="2400" b="1" dirty="0"/>
            </a:br>
            <a:r>
              <a:rPr lang="en-US" sz="4400" b="1" dirty="0"/>
              <a:t>Trends in Prevalence of Albuminuria among U.S. Adults</a:t>
            </a:r>
            <a:br>
              <a:rPr lang="en-US" sz="4400" b="1" dirty="0"/>
            </a:br>
            <a:br>
              <a:rPr lang="en-US" sz="4400" b="1" dirty="0"/>
            </a:b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98505" y="368586"/>
            <a:ext cx="6594987" cy="203210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BCFA14B-AC93-4C17-8646-80240875DD4C}"/>
              </a:ext>
            </a:extLst>
          </p:cNvPr>
          <p:cNvSpPr txBox="1"/>
          <p:nvPr/>
        </p:nvSpPr>
        <p:spPr>
          <a:xfrm>
            <a:off x="324674" y="3807402"/>
            <a:ext cx="115426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The prevalence of albuminuria has remained relatively constant between 2001 and March 2020. The crude prevalence was 10.2% during 2017–March 2020 and 9.4% in 2001–2004 in the general adult population. The crude and age-standardized trend estimates were consistent. The age-standardized prevalence of albuminuria was higher among women, adults aged 70 years or older, non-Hispanic Black, and adults with diabetes, hypertension, or CKD Stages 4 and 5 than their counterparts.</a:t>
            </a:r>
            <a:endParaRPr lang="en-US" b="1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/>
            <a:endParaRPr lang="en-US" b="1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en-US" b="1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Data Source: </a:t>
            </a:r>
            <a:r>
              <a:rPr lang="en-US" b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NHANES</a:t>
            </a:r>
          </a:p>
          <a:p>
            <a:pPr algn="l"/>
            <a:endParaRPr lang="en-US" b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2692DE-70E6-4DF4-B463-70286F232123}"/>
              </a:ext>
            </a:extLst>
          </p:cNvPr>
          <p:cNvSpPr txBox="1"/>
          <p:nvPr/>
        </p:nvSpPr>
        <p:spPr>
          <a:xfrm>
            <a:off x="3584712" y="6120082"/>
            <a:ext cx="5022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https://nccd.cdc.gov/CKD/detail.aspx?Qnum=Q11</a:t>
            </a:r>
          </a:p>
        </p:txBody>
      </p:sp>
    </p:spTree>
    <p:extLst>
      <p:ext uri="{BB962C8B-B14F-4D97-AF65-F5344CB8AC3E}">
        <p14:creationId xmlns:p14="http://schemas.microsoft.com/office/powerpoint/2010/main" val="1932835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5348"/>
            <a:ext cx="10515600" cy="1325563"/>
          </a:xfrm>
        </p:spPr>
        <p:txBody>
          <a:bodyPr/>
          <a:lstStyle/>
          <a:p>
            <a:pPr algn="ctr"/>
            <a:r>
              <a:rPr lang="en-US" sz="4400" b="1" dirty="0"/>
              <a:t>Trends in Prevalence of Albuminuria among U.S. Adults, Overall</a:t>
            </a:r>
            <a:endParaRPr lang="en-US" b="1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085A967-0BA2-4D23-B0F6-2821625D46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2007821"/>
              </p:ext>
            </p:extLst>
          </p:nvPr>
        </p:nvGraphicFramePr>
        <p:xfrm>
          <a:off x="344557" y="1540911"/>
          <a:ext cx="11502886" cy="4647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6636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0C25C0-48CE-4CA9-AE83-CD734CCE0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348"/>
            <a:ext cx="10515600" cy="1325563"/>
          </a:xfrm>
        </p:spPr>
        <p:txBody>
          <a:bodyPr/>
          <a:lstStyle/>
          <a:p>
            <a:pPr algn="ctr"/>
            <a:r>
              <a:rPr lang="en-US" sz="4400" b="1" dirty="0"/>
              <a:t>Trends in Prevalence of Albuminuria among U.S. Adults, Age-Standardized</a:t>
            </a:r>
            <a:endParaRPr lang="en-US" b="1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569874B-3B14-41EA-AE8B-3FD09F8F84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5587133"/>
              </p:ext>
            </p:extLst>
          </p:nvPr>
        </p:nvGraphicFramePr>
        <p:xfrm>
          <a:off x="351183" y="1540911"/>
          <a:ext cx="11489634" cy="4806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694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7DAFDB4-686C-4880-91ED-D64DE5F9A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348"/>
            <a:ext cx="10515600" cy="1325563"/>
          </a:xfrm>
        </p:spPr>
        <p:txBody>
          <a:bodyPr/>
          <a:lstStyle/>
          <a:p>
            <a:pPr algn="ctr"/>
            <a:r>
              <a:rPr lang="en-US" sz="4400" b="1" dirty="0"/>
              <a:t>Trends in Prevalence of Albuminuria among U.S. Adults, by Age Category</a:t>
            </a:r>
            <a:endParaRPr lang="en-US" b="1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8088D4A-67A9-4D22-AEDF-434CF5482C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7637653"/>
              </p:ext>
            </p:extLst>
          </p:nvPr>
        </p:nvGraphicFramePr>
        <p:xfrm>
          <a:off x="324678" y="1540911"/>
          <a:ext cx="11542644" cy="4780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34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AB1FE21-394B-4C78-8656-BF955F5CF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348"/>
            <a:ext cx="10515600" cy="1325563"/>
          </a:xfrm>
        </p:spPr>
        <p:txBody>
          <a:bodyPr/>
          <a:lstStyle/>
          <a:p>
            <a:pPr algn="ctr"/>
            <a:r>
              <a:rPr lang="en-US" sz="4400" b="1" dirty="0"/>
              <a:t>Trends in Prevalence of Albuminuria among U.S. Adults, by Sex</a:t>
            </a:r>
            <a:endParaRPr lang="en-US" b="1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A159346-A3B5-45EF-8B22-D51145D0BA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465698"/>
              </p:ext>
            </p:extLst>
          </p:nvPr>
        </p:nvGraphicFramePr>
        <p:xfrm>
          <a:off x="377687" y="1540911"/>
          <a:ext cx="11436626" cy="4740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9172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575354E-1C2F-479F-A6C4-7E3977E5F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348"/>
            <a:ext cx="10515600" cy="1325563"/>
          </a:xfrm>
        </p:spPr>
        <p:txBody>
          <a:bodyPr/>
          <a:lstStyle/>
          <a:p>
            <a:pPr algn="ctr"/>
            <a:r>
              <a:rPr lang="en-US" sz="4400" b="1" dirty="0"/>
              <a:t>Trends in Prevalence of Albuminuria among U.S. Adults, by Race/Ethnicity</a:t>
            </a:r>
            <a:endParaRPr lang="en-US" b="1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F8F81C2-BF97-4FEB-9775-C252201B1D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3425252"/>
              </p:ext>
            </p:extLst>
          </p:nvPr>
        </p:nvGraphicFramePr>
        <p:xfrm>
          <a:off x="371062" y="1540910"/>
          <a:ext cx="11370364" cy="4740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5883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A920BDE-FAFA-4612-92D5-B58E0E393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348"/>
            <a:ext cx="10515600" cy="1325563"/>
          </a:xfrm>
        </p:spPr>
        <p:txBody>
          <a:bodyPr/>
          <a:lstStyle/>
          <a:p>
            <a:pPr algn="ctr"/>
            <a:r>
              <a:rPr lang="en-US" sz="4400" b="1" dirty="0"/>
              <a:t>Trends in Prevalence of Albuminuria among U.S. Adults, by Diabetes</a:t>
            </a:r>
            <a:endParaRPr lang="en-US" b="1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0B4C21C-33B9-43BF-AF75-B2A19AD5D4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6431014"/>
              </p:ext>
            </p:extLst>
          </p:nvPr>
        </p:nvGraphicFramePr>
        <p:xfrm>
          <a:off x="400878" y="1540911"/>
          <a:ext cx="11390243" cy="4767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3859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5BE3504-0BBC-44AE-9A43-9DE59B4B4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348"/>
            <a:ext cx="10515600" cy="1325563"/>
          </a:xfrm>
        </p:spPr>
        <p:txBody>
          <a:bodyPr/>
          <a:lstStyle/>
          <a:p>
            <a:pPr algn="ctr"/>
            <a:r>
              <a:rPr lang="en-US" sz="4400" b="1" dirty="0"/>
              <a:t>Trends in Prevalence of Albuminuria among U.S. Adults, by Hypertension</a:t>
            </a:r>
            <a:endParaRPr lang="en-US" b="1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E4E6209-C26A-4121-B0D3-E3F5060E21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7815626"/>
              </p:ext>
            </p:extLst>
          </p:nvPr>
        </p:nvGraphicFramePr>
        <p:xfrm>
          <a:off x="331305" y="1540911"/>
          <a:ext cx="11529390" cy="4780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6953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4319E1A-CE93-43F8-B742-A47E1B11F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348"/>
            <a:ext cx="10515600" cy="1325563"/>
          </a:xfrm>
        </p:spPr>
        <p:txBody>
          <a:bodyPr/>
          <a:lstStyle/>
          <a:p>
            <a:pPr algn="ctr"/>
            <a:r>
              <a:rPr lang="en-US" sz="4400" b="1" dirty="0"/>
              <a:t>Trends in Prevalence of Albuminuria among U.S. Adults, by CKD Stage</a:t>
            </a:r>
            <a:endParaRPr lang="en-US" b="1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0790027-0539-448F-BD59-8DCB0DADBF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2761058"/>
              </p:ext>
            </p:extLst>
          </p:nvPr>
        </p:nvGraphicFramePr>
        <p:xfrm>
          <a:off x="377687" y="1540911"/>
          <a:ext cx="11436625" cy="4806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7273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4204</TotalTime>
  <Words>248</Words>
  <Application>Microsoft Office PowerPoint</Application>
  <PresentationFormat>Widescreen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Open Sans</vt:lpstr>
      <vt:lpstr>Office Theme</vt:lpstr>
      <vt:lpstr>  Trends in Prevalence of Albuminuria among U.S. Adults  </vt:lpstr>
      <vt:lpstr>Trends in Prevalence of Albuminuria among U.S. Adults, Overall</vt:lpstr>
      <vt:lpstr>Trends in Prevalence of Albuminuria among U.S. Adults, Age-Standardized</vt:lpstr>
      <vt:lpstr>Trends in Prevalence of Albuminuria among U.S. Adults, by Age Category</vt:lpstr>
      <vt:lpstr>Trends in Prevalence of Albuminuria among U.S. Adults, by Sex</vt:lpstr>
      <vt:lpstr>Trends in Prevalence of Albuminuria among U.S. Adults, by Race/Ethnicity</vt:lpstr>
      <vt:lpstr>Trends in Prevalence of Albuminuria among U.S. Adults, by Diabetes</vt:lpstr>
      <vt:lpstr>Trends in Prevalence of Albuminuria among U.S. Adults, by Hypertension</vt:lpstr>
      <vt:lpstr>Trends in Prevalence of Albuminuria among U.S. Adults, by CKD Stage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Incidence of CKD in the VA</dc:title>
  <dc:creator>Steffick, Diane</dc:creator>
  <cp:lastModifiedBy>Bragg-Gresham, Jennifer</cp:lastModifiedBy>
  <cp:revision>137</cp:revision>
  <dcterms:created xsi:type="dcterms:W3CDTF">2023-08-07T21:35:07Z</dcterms:created>
  <dcterms:modified xsi:type="dcterms:W3CDTF">2023-10-19T17:31:17Z</dcterms:modified>
</cp:coreProperties>
</file>