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gg-Gresham, Jennifer" initials="BGJ" lastIdx="1" clrIdx="0">
    <p:extLst>
      <p:ext uri="{19B8F6BF-5375-455C-9EA6-DF929625EA0E}">
        <p15:presenceInfo xmlns:p15="http://schemas.microsoft.com/office/powerpoint/2012/main" userId="S::jennb@umich.edu::8cbcf482-729b-43e2-be11-1cd996f4c03d" providerId="AD"/>
      </p:ext>
    </p:extLst>
  </p:cmAuthor>
  <p:cmAuthor id="2" name="Kiryakos, Jenna" initials="KJ" lastIdx="1" clrIdx="1">
    <p:extLst>
      <p:ext uri="{19B8F6BF-5375-455C-9EA6-DF929625EA0E}">
        <p15:presenceInfo xmlns:p15="http://schemas.microsoft.com/office/powerpoint/2012/main" userId="Kiryakos, Jen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Update%20of%20April%20Indicators\Q756_new_formula_October_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Update%20of%20April%20Indicators\Q756_new_formula_October_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Update%20of%20April%20Indicators\Q756_new_formula_October_20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Update%20of%20April%20Indicators\Q756_new_formula_October_202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'(9) Stage 3-5 by Age &amp; FY'!$C$11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44450">
                <a:solidFill>
                  <a:srgbClr val="7030A0"/>
                </a:solidFill>
              </a:ln>
              <a:effectLst/>
            </c:spPr>
          </c:marker>
          <c:cat>
            <c:numRef>
              <c:f>'(9) Stage 3-5 by Age &amp; FY'!$B$12:$B$15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'(9) Stage 3-5 by Age &amp; FY'!$C$12:$C$15</c:f>
              <c:numCache>
                <c:formatCode>0.0</c:formatCode>
                <c:ptCount val="4"/>
                <c:pt idx="0">
                  <c:v>4.9400000000000004</c:v>
                </c:pt>
                <c:pt idx="1">
                  <c:v>5.29</c:v>
                </c:pt>
                <c:pt idx="2">
                  <c:v>5.27</c:v>
                </c:pt>
                <c:pt idx="3">
                  <c:v>5.28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A3F-4685-A06E-989F1B3AF8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8441616"/>
        <c:axId val="2088443280"/>
      </c:lineChart>
      <c:catAx>
        <c:axId val="2088441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2088443280"/>
        <c:crosses val="autoZero"/>
        <c:auto val="1"/>
        <c:lblAlgn val="ctr"/>
        <c:lblOffset val="100"/>
        <c:noMultiLvlLbl val="0"/>
      </c:catAx>
      <c:valAx>
        <c:axId val="2088443280"/>
        <c:scaling>
          <c:orientation val="minMax"/>
          <c:max val="6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n-US" sz="28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CKD</a:t>
                </a:r>
                <a:r>
                  <a:rPr lang="en-US" sz="2800" baseline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(%)</a:t>
                </a:r>
                <a:endParaRPr lang="en-US" sz="28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4.4061303845103353E-3"/>
              <c:y val="0.275300206937464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2088441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'(9) Stage 3-5 by Age &amp; FY'!$C$11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44450">
                <a:solidFill>
                  <a:schemeClr val="tx1"/>
                </a:solidFill>
              </a:ln>
              <a:effectLst/>
            </c:spPr>
          </c:marker>
          <c:cat>
            <c:numRef>
              <c:f>'(9) Stage 3-5 by Age &amp; FY'!$B$12:$B$15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'(9) Stage 3-5 by Age &amp; FY'!$C$12:$C$15</c:f>
              <c:numCache>
                <c:formatCode>0.0</c:formatCode>
                <c:ptCount val="4"/>
                <c:pt idx="0">
                  <c:v>4.9400000000000004</c:v>
                </c:pt>
                <c:pt idx="1">
                  <c:v>5.29</c:v>
                </c:pt>
                <c:pt idx="2">
                  <c:v>5.27</c:v>
                </c:pt>
                <c:pt idx="3">
                  <c:v>5.28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096-4ECB-81D5-F55F751B43F9}"/>
            </c:ext>
          </c:extLst>
        </c:ser>
        <c:ser>
          <c:idx val="1"/>
          <c:order val="1"/>
          <c:tx>
            <c:strRef>
              <c:f>'(9) Stage 3-5 by Age &amp; FY'!$D$11</c:f>
              <c:strCache>
                <c:ptCount val="1"/>
                <c:pt idx="0">
                  <c:v>18–29 years</c:v>
                </c:pt>
              </c:strCache>
            </c:strRef>
          </c:tx>
          <c:spPr>
            <a:ln w="444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44450">
                <a:solidFill>
                  <a:srgbClr val="7030A0"/>
                </a:solidFill>
              </a:ln>
              <a:effectLst/>
            </c:spPr>
          </c:marker>
          <c:cat>
            <c:numRef>
              <c:f>'(9) Stage 3-5 by Age &amp; FY'!$B$12:$B$15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'(9) Stage 3-5 by Age &amp; FY'!$D$12:$D$15</c:f>
              <c:numCache>
                <c:formatCode>0.0</c:formatCode>
                <c:ptCount val="4"/>
                <c:pt idx="0">
                  <c:v>0.21</c:v>
                </c:pt>
                <c:pt idx="1">
                  <c:v>0.21</c:v>
                </c:pt>
                <c:pt idx="2">
                  <c:v>0.23</c:v>
                </c:pt>
                <c:pt idx="3">
                  <c:v>0.25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096-4ECB-81D5-F55F751B43F9}"/>
            </c:ext>
          </c:extLst>
        </c:ser>
        <c:ser>
          <c:idx val="2"/>
          <c:order val="2"/>
          <c:tx>
            <c:strRef>
              <c:f>'(9) Stage 3-5 by Age &amp; FY'!$E$11</c:f>
              <c:strCache>
                <c:ptCount val="1"/>
                <c:pt idx="0">
                  <c:v>30–39 years</c:v>
                </c:pt>
              </c:strCache>
            </c:strRef>
          </c:tx>
          <c:spPr>
            <a:ln w="44450" cap="rnd">
              <a:solidFill>
                <a:srgbClr val="00808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8080"/>
              </a:solidFill>
              <a:ln w="44450">
                <a:solidFill>
                  <a:srgbClr val="008080"/>
                </a:solidFill>
              </a:ln>
              <a:effectLst/>
            </c:spPr>
          </c:marker>
          <c:cat>
            <c:numRef>
              <c:f>'(9) Stage 3-5 by Age &amp; FY'!$B$12:$B$15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'(9) Stage 3-5 by Age &amp; FY'!$E$12:$E$15</c:f>
              <c:numCache>
                <c:formatCode>0.0</c:formatCode>
                <c:ptCount val="4"/>
                <c:pt idx="0">
                  <c:v>0.52</c:v>
                </c:pt>
                <c:pt idx="1">
                  <c:v>0.56000000000000005</c:v>
                </c:pt>
                <c:pt idx="2">
                  <c:v>0.56999999999999995</c:v>
                </c:pt>
                <c:pt idx="3">
                  <c:v>0.57999999999999996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096-4ECB-81D5-F55F751B43F9}"/>
            </c:ext>
          </c:extLst>
        </c:ser>
        <c:ser>
          <c:idx val="3"/>
          <c:order val="3"/>
          <c:tx>
            <c:strRef>
              <c:f>'(9) Stage 3-5 by Age &amp; FY'!$F$11</c:f>
              <c:strCache>
                <c:ptCount val="1"/>
                <c:pt idx="0">
                  <c:v>40–49 years</c:v>
                </c:pt>
              </c:strCache>
            </c:strRef>
          </c:tx>
          <c:spPr>
            <a:ln w="444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2">
                  <a:lumMod val="75000"/>
                </a:schemeClr>
              </a:solidFill>
              <a:ln w="44450">
                <a:solidFill>
                  <a:schemeClr val="bg2">
                    <a:lumMod val="75000"/>
                  </a:schemeClr>
                </a:solidFill>
              </a:ln>
              <a:effectLst/>
            </c:spPr>
          </c:marker>
          <c:cat>
            <c:numRef>
              <c:f>'(9) Stage 3-5 by Age &amp; FY'!$B$12:$B$15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'(9) Stage 3-5 by Age &amp; FY'!$F$12:$F$15</c:f>
              <c:numCache>
                <c:formatCode>0.0</c:formatCode>
                <c:ptCount val="4"/>
                <c:pt idx="0">
                  <c:v>1.52</c:v>
                </c:pt>
                <c:pt idx="1">
                  <c:v>1.58</c:v>
                </c:pt>
                <c:pt idx="2">
                  <c:v>1.57</c:v>
                </c:pt>
                <c:pt idx="3">
                  <c:v>1.66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096-4ECB-81D5-F55F751B43F9}"/>
            </c:ext>
          </c:extLst>
        </c:ser>
        <c:ser>
          <c:idx val="4"/>
          <c:order val="4"/>
          <c:tx>
            <c:strRef>
              <c:f>'(9) Stage 3-5 by Age &amp; FY'!$G$11</c:f>
              <c:strCache>
                <c:ptCount val="1"/>
                <c:pt idx="0">
                  <c:v>50–59 years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44450">
                <a:solidFill>
                  <a:schemeClr val="accent2"/>
                </a:solidFill>
              </a:ln>
              <a:effectLst/>
            </c:spPr>
          </c:marker>
          <c:cat>
            <c:numRef>
              <c:f>'(9) Stage 3-5 by Age &amp; FY'!$B$12:$B$15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'(9) Stage 3-5 by Age &amp; FY'!$G$12:$G$15</c:f>
              <c:numCache>
                <c:formatCode>0.0</c:formatCode>
                <c:ptCount val="4"/>
                <c:pt idx="0">
                  <c:v>3.59</c:v>
                </c:pt>
                <c:pt idx="1">
                  <c:v>3.78</c:v>
                </c:pt>
                <c:pt idx="2">
                  <c:v>3.83</c:v>
                </c:pt>
                <c:pt idx="3">
                  <c:v>4.12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096-4ECB-81D5-F55F751B43F9}"/>
            </c:ext>
          </c:extLst>
        </c:ser>
        <c:ser>
          <c:idx val="5"/>
          <c:order val="5"/>
          <c:tx>
            <c:strRef>
              <c:f>'(9) Stage 3-5 by Age &amp; FY'!$H$11</c:f>
              <c:strCache>
                <c:ptCount val="1"/>
                <c:pt idx="0">
                  <c:v>60–69 years</c:v>
                </c:pt>
              </c:strCache>
            </c:strRef>
          </c:tx>
          <c:spPr>
            <a:ln w="44450" cap="rnd">
              <a:solidFill>
                <a:srgbClr val="99663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96633"/>
              </a:solidFill>
              <a:ln w="44450">
                <a:solidFill>
                  <a:srgbClr val="996633"/>
                </a:solidFill>
              </a:ln>
              <a:effectLst/>
            </c:spPr>
          </c:marker>
          <c:cat>
            <c:numRef>
              <c:f>'(9) Stage 3-5 by Age &amp; FY'!$B$12:$B$15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'(9) Stage 3-5 by Age &amp; FY'!$H$12:$H$15</c:f>
              <c:numCache>
                <c:formatCode>0.0</c:formatCode>
                <c:ptCount val="4"/>
                <c:pt idx="0">
                  <c:v>8.99</c:v>
                </c:pt>
                <c:pt idx="1">
                  <c:v>9.39</c:v>
                </c:pt>
                <c:pt idx="2">
                  <c:v>9.34</c:v>
                </c:pt>
                <c:pt idx="3">
                  <c:v>9.43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096-4ECB-81D5-F55F751B43F9}"/>
            </c:ext>
          </c:extLst>
        </c:ser>
        <c:ser>
          <c:idx val="6"/>
          <c:order val="6"/>
          <c:tx>
            <c:strRef>
              <c:f>'(9) Stage 3-5 by Age &amp; FY'!$I$11</c:f>
              <c:strCache>
                <c:ptCount val="1"/>
                <c:pt idx="0">
                  <c:v>70+ years</c:v>
                </c:pt>
              </c:strCache>
            </c:strRef>
          </c:tx>
          <c:spPr>
            <a:ln w="44450" cap="rnd">
              <a:solidFill>
                <a:schemeClr val="tx1">
                  <a:lumMod val="65000"/>
                  <a:lumOff val="3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>
                  <a:lumMod val="65000"/>
                  <a:lumOff val="35000"/>
                </a:schemeClr>
              </a:solidFill>
              <a:ln w="44450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</c:marker>
          <c:cat>
            <c:numRef>
              <c:f>'(9) Stage 3-5 by Age &amp; FY'!$B$12:$B$15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'(9) Stage 3-5 by Age &amp; FY'!$I$12:$I$15</c:f>
              <c:numCache>
                <c:formatCode>0.0</c:formatCode>
                <c:ptCount val="4"/>
                <c:pt idx="0">
                  <c:v>31.2</c:v>
                </c:pt>
                <c:pt idx="1">
                  <c:v>32.43</c:v>
                </c:pt>
                <c:pt idx="2">
                  <c:v>31.79</c:v>
                </c:pt>
                <c:pt idx="3">
                  <c:v>31.78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096-4ECB-81D5-F55F751B43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5394976"/>
        <c:axId val="135400800"/>
      </c:lineChart>
      <c:catAx>
        <c:axId val="135394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35400800"/>
        <c:crosses val="autoZero"/>
        <c:auto val="1"/>
        <c:lblAlgn val="ctr"/>
        <c:lblOffset val="100"/>
        <c:noMultiLvlLbl val="0"/>
      </c:catAx>
      <c:valAx>
        <c:axId val="135400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n-US" sz="28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CKD</a:t>
                </a:r>
                <a:r>
                  <a:rPr lang="en-US" sz="2800" baseline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(%)</a:t>
                </a:r>
                <a:endParaRPr lang="en-US" sz="28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0.2196121393255855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35394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9458016226566892E-2"/>
          <c:y val="0.79525420061237517"/>
          <c:w val="0.96433255509340154"/>
          <c:h val="0.188257111017343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'(10) Stage 3-5 by Age, Sex &amp; FY'!$E$7</c:f>
              <c:strCache>
                <c:ptCount val="1"/>
                <c:pt idx="0">
                  <c:v>Female </c:v>
                </c:pt>
              </c:strCache>
            </c:strRef>
          </c:tx>
          <c:spPr>
            <a:ln w="44450" cap="rnd">
              <a:solidFill>
                <a:srgbClr val="00808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8080"/>
              </a:solidFill>
              <a:ln w="44450">
                <a:solidFill>
                  <a:srgbClr val="008080"/>
                </a:solidFill>
              </a:ln>
              <a:effectLst/>
            </c:spPr>
          </c:marker>
          <c:cat>
            <c:numRef>
              <c:f>'(10) Stage 3-5 by Age, Sex &amp; FY'!$D$8:$D$11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'(10) Stage 3-5 by Age, Sex &amp; FY'!$E$8:$E$11</c:f>
              <c:numCache>
                <c:formatCode>0.0</c:formatCode>
                <c:ptCount val="4"/>
                <c:pt idx="0">
                  <c:v>4.5999999999999996</c:v>
                </c:pt>
                <c:pt idx="1">
                  <c:v>4.9800000000000004</c:v>
                </c:pt>
                <c:pt idx="2">
                  <c:v>4.95</c:v>
                </c:pt>
                <c:pt idx="3">
                  <c:v>4.97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C3E-4047-A2FC-C601283CC41E}"/>
            </c:ext>
          </c:extLst>
        </c:ser>
        <c:ser>
          <c:idx val="1"/>
          <c:order val="1"/>
          <c:tx>
            <c:strRef>
              <c:f>'(10) Stage 3-5 by Age, Sex &amp; FY'!$F$7</c:f>
              <c:strCache>
                <c:ptCount val="1"/>
                <c:pt idx="0">
                  <c:v>Male</c:v>
                </c:pt>
              </c:strCache>
            </c:strRef>
          </c:tx>
          <c:spPr>
            <a:ln w="444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44450">
                <a:solidFill>
                  <a:srgbClr val="7030A0"/>
                </a:solidFill>
              </a:ln>
              <a:effectLst/>
            </c:spPr>
          </c:marker>
          <c:cat>
            <c:numRef>
              <c:f>'(10) Stage 3-5 by Age, Sex &amp; FY'!$D$8:$D$11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'(10) Stage 3-5 by Age, Sex &amp; FY'!$F$8:$F$11</c:f>
              <c:numCache>
                <c:formatCode>0.0</c:formatCode>
                <c:ptCount val="4"/>
                <c:pt idx="0">
                  <c:v>5.31</c:v>
                </c:pt>
                <c:pt idx="1">
                  <c:v>5.63</c:v>
                </c:pt>
                <c:pt idx="2">
                  <c:v>5.61</c:v>
                </c:pt>
                <c:pt idx="3">
                  <c:v>5.6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C3E-4047-A2FC-C601283CC41E}"/>
            </c:ext>
          </c:extLst>
        </c:ser>
        <c:ser>
          <c:idx val="2"/>
          <c:order val="2"/>
          <c:tx>
            <c:strRef>
              <c:f>'(10) Stage 3-5 by Age, Sex &amp; FY'!$G$7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tx1">
                  <a:alpha val="97000"/>
                </a:schemeClr>
              </a:solidFill>
              <a:ln w="44450">
                <a:solidFill>
                  <a:schemeClr val="tx1"/>
                </a:solidFill>
              </a:ln>
              <a:effectLst/>
            </c:spPr>
          </c:marker>
          <c:cat>
            <c:numRef>
              <c:f>'(10) Stage 3-5 by Age, Sex &amp; FY'!$D$8:$D$11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'(10) Stage 3-5 by Age, Sex &amp; FY'!$G$8:$G$11</c:f>
              <c:numCache>
                <c:formatCode>0.0</c:formatCode>
                <c:ptCount val="4"/>
                <c:pt idx="0">
                  <c:v>4.9400000000000004</c:v>
                </c:pt>
                <c:pt idx="1">
                  <c:v>5.29</c:v>
                </c:pt>
                <c:pt idx="2">
                  <c:v>5.27</c:v>
                </c:pt>
                <c:pt idx="3">
                  <c:v>5.28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C3E-4047-A2FC-C601283CC4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449824"/>
        <c:axId val="124450656"/>
      </c:lineChart>
      <c:catAx>
        <c:axId val="124449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24450656"/>
        <c:crosses val="autoZero"/>
        <c:auto val="1"/>
        <c:lblAlgn val="ctr"/>
        <c:lblOffset val="100"/>
        <c:noMultiLvlLbl val="0"/>
      </c:catAx>
      <c:valAx>
        <c:axId val="124450656"/>
        <c:scaling>
          <c:orientation val="minMax"/>
          <c:max val="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n-US" sz="28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CKD</a:t>
                </a:r>
                <a:r>
                  <a:rPr lang="en-US" sz="2800" baseline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(%)</a:t>
                </a:r>
                <a:endParaRPr lang="en-US" sz="28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0.2653475239231796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24449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'(11) Stage 3-5 by Age, Race &amp; F'!$K$23</c:f>
              <c:strCache>
                <c:ptCount val="1"/>
                <c:pt idx="0">
                  <c:v>White</c:v>
                </c:pt>
              </c:strCache>
            </c:strRef>
          </c:tx>
          <c:spPr>
            <a:ln w="444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44450">
                <a:solidFill>
                  <a:srgbClr val="7030A0"/>
                </a:solidFill>
              </a:ln>
              <a:effectLst/>
            </c:spPr>
          </c:marker>
          <c:cat>
            <c:numRef>
              <c:f>'(11) Stage 3-5 by Age, Race &amp; F'!$J$24:$J$27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'(11) Stage 3-5 by Age, Race &amp; F'!$K$24:$K$27</c:f>
              <c:numCache>
                <c:formatCode>0.0</c:formatCode>
                <c:ptCount val="4"/>
                <c:pt idx="0">
                  <c:v>2.46</c:v>
                </c:pt>
                <c:pt idx="1">
                  <c:v>2.69</c:v>
                </c:pt>
                <c:pt idx="2">
                  <c:v>2.76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FBF-495B-B8BA-71D4E72C59BC}"/>
            </c:ext>
          </c:extLst>
        </c:ser>
        <c:ser>
          <c:idx val="1"/>
          <c:order val="1"/>
          <c:tx>
            <c:strRef>
              <c:f>'(11) Stage 3-5 by Age, Race &amp; F'!$L$23</c:f>
              <c:strCache>
                <c:ptCount val="1"/>
                <c:pt idx="0">
                  <c:v>Asian American/Pacific Islander</c:v>
                </c:pt>
              </c:strCache>
            </c:strRef>
          </c:tx>
          <c:spPr>
            <a:ln w="444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44450">
                <a:solidFill>
                  <a:schemeClr val="accent4"/>
                </a:solidFill>
              </a:ln>
              <a:effectLst/>
            </c:spPr>
          </c:marker>
          <c:cat>
            <c:numRef>
              <c:f>'(11) Stage 3-5 by Age, Race &amp; F'!$J$24:$J$27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'(11) Stage 3-5 by Age, Race &amp; F'!$L$24:$L$27</c:f>
              <c:numCache>
                <c:formatCode>0.0</c:formatCode>
                <c:ptCount val="4"/>
                <c:pt idx="0">
                  <c:v>2.87</c:v>
                </c:pt>
                <c:pt idx="1">
                  <c:v>3.24</c:v>
                </c:pt>
                <c:pt idx="2">
                  <c:v>3.27</c:v>
                </c:pt>
                <c:pt idx="3">
                  <c:v>3.39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FBF-495B-B8BA-71D4E72C59BC}"/>
            </c:ext>
          </c:extLst>
        </c:ser>
        <c:ser>
          <c:idx val="2"/>
          <c:order val="2"/>
          <c:tx>
            <c:strRef>
              <c:f>'(11) Stage 3-5 by Age, Race &amp; F'!$M$23</c:f>
              <c:strCache>
                <c:ptCount val="1"/>
                <c:pt idx="0">
                  <c:v>Black</c:v>
                </c:pt>
              </c:strCache>
            </c:strRef>
          </c:tx>
          <c:spPr>
            <a:ln w="44450" cap="rnd">
              <a:solidFill>
                <a:srgbClr val="00808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8080"/>
              </a:solidFill>
              <a:ln w="44450">
                <a:solidFill>
                  <a:srgbClr val="008080"/>
                </a:solidFill>
              </a:ln>
              <a:effectLst/>
            </c:spPr>
          </c:marker>
          <c:cat>
            <c:numRef>
              <c:f>'(11) Stage 3-5 by Age, Race &amp; F'!$J$24:$J$27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'(11) Stage 3-5 by Age, Race &amp; F'!$M$24:$M$27</c:f>
              <c:numCache>
                <c:formatCode>0.0</c:formatCode>
                <c:ptCount val="4"/>
                <c:pt idx="0">
                  <c:v>5.89</c:v>
                </c:pt>
                <c:pt idx="1">
                  <c:v>6.39</c:v>
                </c:pt>
                <c:pt idx="2">
                  <c:v>6.67</c:v>
                </c:pt>
                <c:pt idx="3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FBF-495B-B8BA-71D4E72C59BC}"/>
            </c:ext>
          </c:extLst>
        </c:ser>
        <c:ser>
          <c:idx val="3"/>
          <c:order val="3"/>
          <c:tx>
            <c:strRef>
              <c:f>'(11) Stage 3-5 by Age, Race &amp; F'!$N$23</c:f>
              <c:strCache>
                <c:ptCount val="1"/>
                <c:pt idx="0">
                  <c:v>American Indian/Alaska Native</c:v>
                </c:pt>
              </c:strCache>
            </c:strRef>
          </c:tx>
          <c:spPr>
            <a:ln w="4445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2">
                  <a:lumMod val="75000"/>
                </a:schemeClr>
              </a:solidFill>
              <a:ln w="44450">
                <a:solidFill>
                  <a:schemeClr val="bg2">
                    <a:lumMod val="75000"/>
                  </a:schemeClr>
                </a:solidFill>
              </a:ln>
              <a:effectLst/>
            </c:spPr>
          </c:marker>
          <c:cat>
            <c:numRef>
              <c:f>'(11) Stage 3-5 by Age, Race &amp; F'!$J$24:$J$27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'(11) Stage 3-5 by Age, Race &amp; F'!$N$24:$N$27</c:f>
              <c:numCache>
                <c:formatCode>0.0</c:formatCode>
                <c:ptCount val="4"/>
                <c:pt idx="0">
                  <c:v>2.0299999999999998</c:v>
                </c:pt>
                <c:pt idx="1">
                  <c:v>2.37</c:v>
                </c:pt>
                <c:pt idx="2">
                  <c:v>2.52</c:v>
                </c:pt>
                <c:pt idx="3">
                  <c:v>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FBF-495B-B8BA-71D4E72C59BC}"/>
            </c:ext>
          </c:extLst>
        </c:ser>
        <c:ser>
          <c:idx val="4"/>
          <c:order val="4"/>
          <c:tx>
            <c:strRef>
              <c:f>'(11) Stage 3-5 by Age, Race &amp; F'!$O$23</c:f>
              <c:strCache>
                <c:ptCount val="1"/>
                <c:pt idx="0">
                  <c:v>Other</c:v>
                </c:pt>
              </c:strCache>
            </c:strRef>
          </c:tx>
          <c:spPr>
            <a:ln w="44450" cap="rnd">
              <a:solidFill>
                <a:srgbClr val="99663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96633"/>
              </a:solidFill>
              <a:ln w="44450">
                <a:solidFill>
                  <a:srgbClr val="996633"/>
                </a:solidFill>
              </a:ln>
              <a:effectLst/>
            </c:spPr>
          </c:marker>
          <c:cat>
            <c:numRef>
              <c:f>'(11) Stage 3-5 by Age, Race &amp; F'!$J$24:$J$27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'(11) Stage 3-5 by Age, Race &amp; F'!$O$24:$O$27</c:f>
              <c:numCache>
                <c:formatCode>0.0</c:formatCode>
                <c:ptCount val="4"/>
                <c:pt idx="0">
                  <c:v>2.39</c:v>
                </c:pt>
                <c:pt idx="1">
                  <c:v>2.78</c:v>
                </c:pt>
                <c:pt idx="2">
                  <c:v>2.8</c:v>
                </c:pt>
                <c:pt idx="3">
                  <c:v>2.71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FBF-495B-B8BA-71D4E72C59BC}"/>
            </c:ext>
          </c:extLst>
        </c:ser>
        <c:ser>
          <c:idx val="5"/>
          <c:order val="5"/>
          <c:tx>
            <c:strRef>
              <c:f>'(11) Stage 3-5 by Age, Race &amp; F'!$P$23</c:f>
              <c:strCache>
                <c:ptCount val="1"/>
                <c:pt idx="0">
                  <c:v>Unknown</c:v>
                </c:pt>
              </c:strCache>
            </c:strRef>
          </c:tx>
          <c:spPr>
            <a:ln w="44450" cap="rnd">
              <a:solidFill>
                <a:schemeClr val="tx1">
                  <a:lumMod val="65000"/>
                  <a:lumOff val="3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>
                  <a:lumMod val="65000"/>
                  <a:lumOff val="35000"/>
                </a:schemeClr>
              </a:solidFill>
              <a:ln w="44450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</c:marker>
          <c:cat>
            <c:numRef>
              <c:f>'(11) Stage 3-5 by Age, Race &amp; F'!$J$24:$J$27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'(11) Stage 3-5 by Age, Race &amp; F'!$P$24:$P$27</c:f>
              <c:numCache>
                <c:formatCode>0.0</c:formatCode>
                <c:ptCount val="4"/>
                <c:pt idx="0">
                  <c:v>13.29</c:v>
                </c:pt>
                <c:pt idx="1">
                  <c:v>12.27</c:v>
                </c:pt>
                <c:pt idx="2">
                  <c:v>10.57</c:v>
                </c:pt>
                <c:pt idx="3">
                  <c:v>9.99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FBF-495B-B8BA-71D4E72C59BC}"/>
            </c:ext>
          </c:extLst>
        </c:ser>
        <c:ser>
          <c:idx val="6"/>
          <c:order val="6"/>
          <c:tx>
            <c:strRef>
              <c:f>'(11) Stage 3-5 by Age, Race &amp; F'!$Q$23</c:f>
              <c:strCache>
                <c:ptCount val="1"/>
                <c:pt idx="0">
                  <c:v>Missing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44450">
                <a:solidFill>
                  <a:schemeClr val="accent2"/>
                </a:solidFill>
              </a:ln>
              <a:effectLst/>
            </c:spPr>
          </c:marker>
          <c:cat>
            <c:numRef>
              <c:f>'(11) Stage 3-5 by Age, Race &amp; F'!$J$24:$J$27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'(11) Stage 3-5 by Age, Race &amp; F'!$Q$24:$Q$27</c:f>
              <c:numCache>
                <c:formatCode>0.0</c:formatCode>
                <c:ptCount val="4"/>
                <c:pt idx="0">
                  <c:v>5.9</c:v>
                </c:pt>
                <c:pt idx="1">
                  <c:v>6.71</c:v>
                </c:pt>
                <c:pt idx="2">
                  <c:v>6.94</c:v>
                </c:pt>
                <c:pt idx="3">
                  <c:v>7.28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FBF-495B-B8BA-71D4E72C59BC}"/>
            </c:ext>
          </c:extLst>
        </c:ser>
        <c:ser>
          <c:idx val="7"/>
          <c:order val="7"/>
          <c:tx>
            <c:strRef>
              <c:f>'(11) Stage 3-5 by Age, Race &amp; F'!$R$23</c:f>
              <c:strCache>
                <c:ptCount val="1"/>
                <c:pt idx="0">
                  <c:v>Overall</c:v>
                </c:pt>
              </c:strCache>
            </c:strRef>
          </c:tx>
          <c:spPr>
            <a:ln w="4445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44450">
                <a:solidFill>
                  <a:schemeClr val="tx1"/>
                </a:solidFill>
              </a:ln>
              <a:effectLst/>
            </c:spPr>
          </c:marker>
          <c:cat>
            <c:numRef>
              <c:f>'(11) Stage 3-5 by Age, Race &amp; F'!$J$24:$J$27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'(11) Stage 3-5 by Age, Race &amp; F'!$R$24:$R$27</c:f>
              <c:numCache>
                <c:formatCode>0.0</c:formatCode>
                <c:ptCount val="4"/>
                <c:pt idx="0">
                  <c:v>4.9400000000000004</c:v>
                </c:pt>
                <c:pt idx="1">
                  <c:v>5.29</c:v>
                </c:pt>
                <c:pt idx="2">
                  <c:v>5.27</c:v>
                </c:pt>
                <c:pt idx="3">
                  <c:v>5.28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FBF-495B-B8BA-71D4E72C59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8235888"/>
        <c:axId val="2088233808"/>
      </c:lineChart>
      <c:catAx>
        <c:axId val="2088235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2088233808"/>
        <c:crosses val="autoZero"/>
        <c:auto val="1"/>
        <c:lblAlgn val="ctr"/>
        <c:lblOffset val="100"/>
        <c:noMultiLvlLbl val="0"/>
      </c:catAx>
      <c:valAx>
        <c:axId val="2088233808"/>
        <c:scaling>
          <c:orientation val="minMax"/>
          <c:max val="1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n-US" sz="240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CKD</a:t>
                </a:r>
                <a:r>
                  <a:rPr lang="en-US" sz="2400" baseline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(%)</a:t>
                </a:r>
                <a:endParaRPr lang="en-US" sz="240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0.1851791646227238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2088235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807054170198721"/>
          <c:y val="0.75859155601939787"/>
          <c:w val="0.87031376707628971"/>
          <c:h val="0.230495846817869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51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86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4CA492EE-AD10-45CB-BAA4-9638B51C62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8" t="9409" b="13332"/>
          <a:stretch/>
        </p:blipFill>
        <p:spPr>
          <a:xfrm>
            <a:off x="139788" y="6176963"/>
            <a:ext cx="3316224" cy="67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89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246" y="5884796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2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35" y="5884796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93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2302" y="5801453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16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4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3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1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1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141" y="2286642"/>
            <a:ext cx="10389705" cy="2284716"/>
          </a:xfrm>
        </p:spPr>
        <p:txBody>
          <a:bodyPr>
            <a:noAutofit/>
          </a:bodyPr>
          <a:lstStyle/>
          <a:p>
            <a:br>
              <a:rPr lang="en-US" sz="2400" b="1" dirty="0"/>
            </a:br>
            <a:br>
              <a:rPr lang="en-US" sz="2400" b="1" dirty="0"/>
            </a:br>
            <a:r>
              <a:rPr lang="en-US" sz="4400" b="1" dirty="0"/>
              <a:t>Trends in Prevalence of CKD Stages 3–5 in the Military Health System</a:t>
            </a:r>
            <a:br>
              <a:rPr lang="en-US" sz="4400" b="1" dirty="0"/>
            </a:br>
            <a:br>
              <a:rPr lang="en-US" sz="4400" b="1" dirty="0"/>
            </a:b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8505" y="368586"/>
            <a:ext cx="6594987" cy="20321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BCFA14B-AC93-4C17-8646-80240875DD4C}"/>
              </a:ext>
            </a:extLst>
          </p:cNvPr>
          <p:cNvSpPr txBox="1"/>
          <p:nvPr/>
        </p:nvSpPr>
        <p:spPr>
          <a:xfrm>
            <a:off x="995848" y="3571624"/>
            <a:ext cx="1020028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The crude prevalence of chronic kidney disease (CKD) stages 3–5 within the Military Health System (MHS) has remained &lt; 6% of service members and their dependents having eGFR below 60 ml/min/1.73 m</a:t>
            </a:r>
            <a:r>
              <a:rPr lang="en-US" b="0" i="0" u="none" strike="noStrike" baseline="3000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2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 from 2016–2019. The trend in prevalence has been consistent from 2016 to 2019. Crude prevalence of CKD stages 3–5 tended to be much higher among service members and dependents aged ≥70 years than their younger counterparts. Prevalence tended to be higher among men than women (5.6% vs. 5.0% in 2019). The prevalence of CKD stages 3–5 tended to be highest among Black service members and their dependents compared to other known racial groups.</a:t>
            </a:r>
            <a:endParaRPr lang="en-US" b="1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/>
            <a:endParaRPr lang="en-US" b="1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en-US" b="1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Data Source: </a:t>
            </a:r>
            <a:r>
              <a:rPr lang="en-US" b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DoD-MHS</a:t>
            </a:r>
          </a:p>
          <a:p>
            <a:pPr algn="l"/>
            <a:endParaRPr lang="en-US" b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2692DE-70E6-4DF4-B463-70286F232123}"/>
              </a:ext>
            </a:extLst>
          </p:cNvPr>
          <p:cNvSpPr txBox="1"/>
          <p:nvPr/>
        </p:nvSpPr>
        <p:spPr>
          <a:xfrm>
            <a:off x="3584704" y="6488668"/>
            <a:ext cx="5022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https://nccd.cdc.gov/CKD/detail.aspx?Qnum=Q756</a:t>
            </a:r>
          </a:p>
        </p:txBody>
      </p:sp>
    </p:spTree>
    <p:extLst>
      <p:ext uri="{BB962C8B-B14F-4D97-AF65-F5344CB8AC3E}">
        <p14:creationId xmlns:p14="http://schemas.microsoft.com/office/powerpoint/2010/main" val="1932835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5348"/>
            <a:ext cx="10515600" cy="1325563"/>
          </a:xfrm>
        </p:spPr>
        <p:txBody>
          <a:bodyPr/>
          <a:lstStyle/>
          <a:p>
            <a:pPr algn="ctr"/>
            <a:r>
              <a:rPr lang="en-US" sz="4400" b="1" dirty="0"/>
              <a:t>Trends in Prevalence of CKD Stages 3–5 in the Military Health System, Overall</a:t>
            </a:r>
            <a:endParaRPr lang="en-US" b="1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B2F271F-1852-4F33-9B1B-B5BE91C080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8487728"/>
              </p:ext>
            </p:extLst>
          </p:nvPr>
        </p:nvGraphicFramePr>
        <p:xfrm>
          <a:off x="261187" y="1540911"/>
          <a:ext cx="11669626" cy="4674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6636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A9BD949-F28F-4027-A4D9-E4A405401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348"/>
            <a:ext cx="10515600" cy="1325563"/>
          </a:xfrm>
        </p:spPr>
        <p:txBody>
          <a:bodyPr/>
          <a:lstStyle/>
          <a:p>
            <a:pPr algn="ctr"/>
            <a:r>
              <a:rPr lang="en-US" sz="4400" b="1" dirty="0"/>
              <a:t>Trends in Prevalence of CKD Stages 3–5 in the Military Health System, by Age</a:t>
            </a:r>
            <a:endParaRPr lang="en-US" b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5E7A581-1A3B-4B6F-A1AB-271D57C410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3571290"/>
              </p:ext>
            </p:extLst>
          </p:nvPr>
        </p:nvGraphicFramePr>
        <p:xfrm>
          <a:off x="231913" y="1540911"/>
          <a:ext cx="11728174" cy="4753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9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752E918-43F7-4C1D-AF9E-3C43FFBC7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348"/>
            <a:ext cx="10515600" cy="1325563"/>
          </a:xfrm>
        </p:spPr>
        <p:txBody>
          <a:bodyPr/>
          <a:lstStyle/>
          <a:p>
            <a:pPr algn="ctr"/>
            <a:r>
              <a:rPr lang="en-US" sz="4400" b="1" dirty="0"/>
              <a:t>Trends in Prevalence of CKD Stages 3–5 in the Military Health System, by Sex</a:t>
            </a:r>
            <a:endParaRPr lang="en-US" b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F724A27-19BD-4489-AD05-68FAE24338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3053692"/>
              </p:ext>
            </p:extLst>
          </p:nvPr>
        </p:nvGraphicFramePr>
        <p:xfrm>
          <a:off x="227462" y="1540911"/>
          <a:ext cx="11737075" cy="4778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0146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355DACC-24CE-49BA-9FAD-BBEC98A69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348"/>
            <a:ext cx="10515600" cy="1325563"/>
          </a:xfrm>
        </p:spPr>
        <p:txBody>
          <a:bodyPr/>
          <a:lstStyle/>
          <a:p>
            <a:pPr algn="ctr"/>
            <a:r>
              <a:rPr lang="en-US" sz="4400" b="1" dirty="0"/>
              <a:t>Trends in Prevalence of CKD Stages 3–5 in the Military Health System, by Race</a:t>
            </a:r>
            <a:endParaRPr lang="en-US" b="1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2AB985C-ABB8-4FAC-B681-A49A348AA5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8361541"/>
              </p:ext>
            </p:extLst>
          </p:nvPr>
        </p:nvGraphicFramePr>
        <p:xfrm>
          <a:off x="259306" y="1540912"/>
          <a:ext cx="11750723" cy="485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0976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4195</TotalTime>
  <Words>228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Open Sans</vt:lpstr>
      <vt:lpstr>Office Theme</vt:lpstr>
      <vt:lpstr>  Trends in Prevalence of CKD Stages 3–5 in the Military Health System  </vt:lpstr>
      <vt:lpstr>Trends in Prevalence of CKD Stages 3–5 in the Military Health System, Overall</vt:lpstr>
      <vt:lpstr>Trends in Prevalence of CKD Stages 3–5 in the Military Health System, by Age</vt:lpstr>
      <vt:lpstr>Trends in Prevalence of CKD Stages 3–5 in the Military Health System, by Sex</vt:lpstr>
      <vt:lpstr>Trends in Prevalence of CKD Stages 3–5 in the Military Health System, by Race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Incidence of CKD in the VA</dc:title>
  <dc:creator>Steffick, Diane</dc:creator>
  <cp:lastModifiedBy>Bragg-Gresham, Jennifer</cp:lastModifiedBy>
  <cp:revision>128</cp:revision>
  <dcterms:created xsi:type="dcterms:W3CDTF">2023-08-07T21:35:07Z</dcterms:created>
  <dcterms:modified xsi:type="dcterms:W3CDTF">2023-10-19T17:40:35Z</dcterms:modified>
</cp:coreProperties>
</file>