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364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364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364_new_formula_October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'sleep disorder'!$B$1</c:f>
              <c:strCache>
                <c:ptCount val="1"/>
                <c:pt idx="0">
                  <c:v>CKD Stages 1–2</c:v>
                </c:pt>
              </c:strCache>
            </c:strRef>
          </c:tx>
          <c:spPr>
            <a:ln w="41275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999"/>
              </a:solidFill>
              <a:ln w="47625">
                <a:solidFill>
                  <a:srgbClr val="009999"/>
                </a:solidFill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rgbClr val="009999"/>
                </a:solidFill>
                <a:ln w="47625">
                  <a:solidFill>
                    <a:srgbClr val="009999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rgbClr val="009999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21CE-46A7-AD37-7C0721279812}"/>
              </c:ext>
            </c:extLst>
          </c:dPt>
          <c:cat>
            <c:strRef>
              <c:f>'sleep disorder'!$A$2:$A$4</c:f>
              <c:strCache>
                <c:ptCount val="3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</c:strCache>
            </c:strRef>
          </c:cat>
          <c:val>
            <c:numRef>
              <c:f>'sleep disorder'!$B$2:$B$4</c:f>
              <c:numCache>
                <c:formatCode>0.0</c:formatCode>
                <c:ptCount val="3"/>
                <c:pt idx="0">
                  <c:v>10.3</c:v>
                </c:pt>
                <c:pt idx="1">
                  <c:v>12.7</c:v>
                </c:pt>
                <c:pt idx="2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E-46A7-AD37-7C0721279812}"/>
            </c:ext>
          </c:extLst>
        </c:ser>
        <c:ser>
          <c:idx val="1"/>
          <c:order val="1"/>
          <c:tx>
            <c:strRef>
              <c:f>'sleep disorder'!$C$1</c:f>
              <c:strCache>
                <c:ptCount val="1"/>
                <c:pt idx="0">
                  <c:v>CKD Stages 3–5 </c:v>
                </c:pt>
              </c:strCache>
            </c:strRef>
          </c:tx>
          <c:spPr>
            <a:ln w="41275" cap="rnd">
              <a:solidFill>
                <a:schemeClr val="bg2">
                  <a:lumMod val="75000"/>
                  <a:alpha val="9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7625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'sleep disorder'!$A$2:$A$4</c:f>
              <c:strCache>
                <c:ptCount val="3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</c:strCache>
            </c:strRef>
          </c:cat>
          <c:val>
            <c:numRef>
              <c:f>'sleep disorder'!$C$2:$C$4</c:f>
              <c:numCache>
                <c:formatCode>0.0</c:formatCode>
                <c:ptCount val="3"/>
                <c:pt idx="0">
                  <c:v>9.1999999999999993</c:v>
                </c:pt>
                <c:pt idx="1">
                  <c:v>12.3</c:v>
                </c:pt>
                <c:pt idx="2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E-46A7-AD37-7C0721279812}"/>
            </c:ext>
          </c:extLst>
        </c:ser>
        <c:ser>
          <c:idx val="2"/>
          <c:order val="2"/>
          <c:tx>
            <c:strRef>
              <c:f>'sleep disorder'!$D$1</c:f>
              <c:strCache>
                <c:ptCount val="1"/>
                <c:pt idx="0">
                  <c:v>No CKD</c:v>
                </c:pt>
              </c:strCache>
            </c:strRef>
          </c:tx>
          <c:spPr>
            <a:ln w="412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7625">
                <a:solidFill>
                  <a:srgbClr val="7030A0"/>
                </a:solidFill>
              </a:ln>
              <a:effectLst/>
            </c:spPr>
          </c:marker>
          <c:cat>
            <c:strRef>
              <c:f>'sleep disorder'!$A$2:$A$4</c:f>
              <c:strCache>
                <c:ptCount val="3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</c:strCache>
            </c:strRef>
          </c:cat>
          <c:val>
            <c:numRef>
              <c:f>'sleep disorder'!$D$2:$D$4</c:f>
              <c:numCache>
                <c:formatCode>0.0</c:formatCode>
                <c:ptCount val="3"/>
                <c:pt idx="0">
                  <c:v>7.3</c:v>
                </c:pt>
                <c:pt idx="1">
                  <c:v>7.7</c:v>
                </c:pt>
                <c:pt idx="2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CE-46A7-AD37-7C0721279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5529744"/>
        <c:axId val="1835528912"/>
      </c:lineChart>
      <c:catAx>
        <c:axId val="183552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528912"/>
        <c:crosses val="autoZero"/>
        <c:auto val="1"/>
        <c:lblAlgn val="ctr"/>
        <c:lblOffset val="100"/>
        <c:noMultiLvlLbl val="0"/>
      </c:catAx>
      <c:valAx>
        <c:axId val="183552891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Sleep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Disorder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2707621931825468E-3"/>
              <c:y val="8.72200029258175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5297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Nocturia!$B$1</c:f>
              <c:strCache>
                <c:ptCount val="1"/>
                <c:pt idx="0">
                  <c:v>CKD Stages 1–2</c:v>
                </c:pt>
              </c:strCache>
            </c:strRef>
          </c:tx>
          <c:spPr>
            <a:ln w="41275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999"/>
              </a:solidFill>
              <a:ln w="47625">
                <a:solidFill>
                  <a:srgbClr val="009999"/>
                </a:solidFill>
              </a:ln>
              <a:effectLst/>
            </c:spPr>
          </c:marker>
          <c:cat>
            <c:strRef>
              <c:f>Nocturia!$A$2:$A$5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Nocturia!$B$2:$B$5</c:f>
              <c:numCache>
                <c:formatCode>0.0</c:formatCode>
                <c:ptCount val="4"/>
                <c:pt idx="0">
                  <c:v>35.299999999999997</c:v>
                </c:pt>
                <c:pt idx="1">
                  <c:v>39.1</c:v>
                </c:pt>
                <c:pt idx="2">
                  <c:v>41</c:v>
                </c:pt>
                <c:pt idx="3">
                  <c:v>40.5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59-42DF-A66D-D4CA2D080F2E}"/>
            </c:ext>
          </c:extLst>
        </c:ser>
        <c:ser>
          <c:idx val="1"/>
          <c:order val="1"/>
          <c:tx>
            <c:strRef>
              <c:f>Nocturia!$C$1</c:f>
              <c:strCache>
                <c:ptCount val="1"/>
                <c:pt idx="0">
                  <c:v>CKD Stages 3–5 </c:v>
                </c:pt>
              </c:strCache>
            </c:strRef>
          </c:tx>
          <c:spPr>
            <a:ln w="412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7625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Nocturia!$A$2:$A$5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Nocturia!$C$2:$C$5</c:f>
              <c:numCache>
                <c:formatCode>0.0</c:formatCode>
                <c:ptCount val="4"/>
                <c:pt idx="0">
                  <c:v>50</c:v>
                </c:pt>
                <c:pt idx="1">
                  <c:v>48.1</c:v>
                </c:pt>
                <c:pt idx="2">
                  <c:v>46.2</c:v>
                </c:pt>
                <c:pt idx="3">
                  <c:v>49.7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59-42DF-A66D-D4CA2D080F2E}"/>
            </c:ext>
          </c:extLst>
        </c:ser>
        <c:ser>
          <c:idx val="2"/>
          <c:order val="2"/>
          <c:tx>
            <c:strRef>
              <c:f>Nocturia!$D$1</c:f>
              <c:strCache>
                <c:ptCount val="1"/>
                <c:pt idx="0">
                  <c:v>No CKD</c:v>
                </c:pt>
              </c:strCache>
            </c:strRef>
          </c:tx>
          <c:spPr>
            <a:ln w="412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7625">
                <a:solidFill>
                  <a:srgbClr val="7030A0"/>
                </a:solidFill>
              </a:ln>
              <a:effectLst/>
            </c:spPr>
          </c:marker>
          <c:cat>
            <c:strRef>
              <c:f>Nocturia!$A$2:$A$5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Nocturia!$D$2:$D$5</c:f>
              <c:numCache>
                <c:formatCode>0.0</c:formatCode>
                <c:ptCount val="4"/>
                <c:pt idx="0">
                  <c:v>21.1</c:v>
                </c:pt>
                <c:pt idx="1">
                  <c:v>21.5</c:v>
                </c:pt>
                <c:pt idx="2">
                  <c:v>24.6</c:v>
                </c:pt>
                <c:pt idx="3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59-42DF-A66D-D4CA2D080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6819104"/>
        <c:axId val="1956821184"/>
      </c:lineChart>
      <c:catAx>
        <c:axId val="195681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821184"/>
        <c:crosses val="autoZero"/>
        <c:auto val="1"/>
        <c:lblAlgn val="ctr"/>
        <c:lblOffset val="100"/>
        <c:noMultiLvlLbl val="0"/>
      </c:catAx>
      <c:valAx>
        <c:axId val="195682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Nocturia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308400785054851E-3"/>
              <c:y val="0.154568828132383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81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'trouble sleeping'!$B$1</c:f>
              <c:strCache>
                <c:ptCount val="1"/>
                <c:pt idx="0">
                  <c:v>CKD Stages 1–2</c:v>
                </c:pt>
              </c:strCache>
            </c:strRef>
          </c:tx>
          <c:spPr>
            <a:ln w="41275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999"/>
              </a:solidFill>
              <a:ln w="47625">
                <a:solidFill>
                  <a:srgbClr val="009999"/>
                </a:solidFill>
              </a:ln>
              <a:effectLst/>
            </c:spPr>
          </c:marker>
          <c:cat>
            <c:strRef>
              <c:f>'trouble sleeping'!$A$2:$A$5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'trouble sleeping'!$B$2:$B$5</c:f>
              <c:numCache>
                <c:formatCode>0.0</c:formatCode>
                <c:ptCount val="4"/>
                <c:pt idx="0">
                  <c:v>29.1</c:v>
                </c:pt>
                <c:pt idx="1">
                  <c:v>29.7</c:v>
                </c:pt>
                <c:pt idx="2">
                  <c:v>31.9</c:v>
                </c:pt>
                <c:pt idx="3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8A-4DF9-8B21-6ADC683D0BD9}"/>
            </c:ext>
          </c:extLst>
        </c:ser>
        <c:ser>
          <c:idx val="1"/>
          <c:order val="1"/>
          <c:tx>
            <c:strRef>
              <c:f>'trouble sleeping'!$C$1</c:f>
              <c:strCache>
                <c:ptCount val="1"/>
                <c:pt idx="0">
                  <c:v>CKD Stages 3–5 </c:v>
                </c:pt>
              </c:strCache>
            </c:strRef>
          </c:tx>
          <c:spPr>
            <a:ln w="412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7625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'trouble sleeping'!$A$2:$A$5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'trouble sleeping'!$C$2:$C$5</c:f>
              <c:numCache>
                <c:formatCode>0.0</c:formatCode>
                <c:ptCount val="4"/>
                <c:pt idx="0">
                  <c:v>28.9</c:v>
                </c:pt>
                <c:pt idx="1">
                  <c:v>32</c:v>
                </c:pt>
                <c:pt idx="2">
                  <c:v>43.3</c:v>
                </c:pt>
                <c:pt idx="3">
                  <c:v>37.4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8A-4DF9-8B21-6ADC683D0BD9}"/>
            </c:ext>
          </c:extLst>
        </c:ser>
        <c:ser>
          <c:idx val="2"/>
          <c:order val="2"/>
          <c:tx>
            <c:strRef>
              <c:f>'trouble sleeping'!$D$1</c:f>
              <c:strCache>
                <c:ptCount val="1"/>
                <c:pt idx="0">
                  <c:v>No CKD</c:v>
                </c:pt>
              </c:strCache>
            </c:strRef>
          </c:tx>
          <c:spPr>
            <a:ln w="412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7625">
                <a:solidFill>
                  <a:srgbClr val="7030A0"/>
                </a:solidFill>
              </a:ln>
              <a:effectLst/>
            </c:spPr>
          </c:marker>
          <c:cat>
            <c:strRef>
              <c:f>'trouble sleeping'!$A$2:$A$5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'trouble sleeping'!$D$2:$D$5</c:f>
              <c:numCache>
                <c:formatCode>0.0</c:formatCode>
                <c:ptCount val="4"/>
                <c:pt idx="0">
                  <c:v>24</c:v>
                </c:pt>
                <c:pt idx="1">
                  <c:v>25.7</c:v>
                </c:pt>
                <c:pt idx="2">
                  <c:v>28.1</c:v>
                </c:pt>
                <c:pt idx="3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8A-4DF9-8B21-6ADC683D0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857455"/>
        <c:axId val="1083865775"/>
      </c:lineChart>
      <c:catAx>
        <c:axId val="108385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865775"/>
        <c:crossesAt val="0"/>
        <c:auto val="1"/>
        <c:lblAlgn val="ctr"/>
        <c:lblOffset val="100"/>
        <c:noMultiLvlLbl val="0"/>
      </c:catAx>
      <c:valAx>
        <c:axId val="1083865775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Trouble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Sleeping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168174914011378E-3"/>
              <c:y val="8.23060019991312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85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081" y="2334329"/>
            <a:ext cx="10719835" cy="1647774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Self-Reported Sleep-Related Problems among U.S. Adults</a:t>
            </a: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4" y="241607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higher prevalence of adults with CKD reported sleep-related problems (sleep disorder, trouble sleeping, and nocturia) than adults without CKD. Among adults without or with CKD, prevalence of self-reported sleep disorders trended higher over time. Nocturia is more commonly reported in adults with CKD than those without CKD.</a:t>
            </a:r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https://nccd.cdc.gov/ckd/detail.aspx?Qnum=Q364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Prevalence of Self-Reported Sleep </a:t>
            </a:r>
            <a:r>
              <a:rPr lang="en-US" b="1" dirty="0"/>
              <a:t>Disorder </a:t>
            </a:r>
            <a:r>
              <a:rPr lang="en-US" sz="4400" b="1" dirty="0"/>
              <a:t>among U.S. Adults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1BDF115-2FA7-483F-9F64-98F765714E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647327"/>
              </p:ext>
            </p:extLst>
          </p:nvPr>
        </p:nvGraphicFramePr>
        <p:xfrm>
          <a:off x="271669" y="1540911"/>
          <a:ext cx="11648661" cy="463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Prevalence of Self-Reported Nocturia among U.S. Adults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F546815-095C-42BE-8F62-53C3397055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948734"/>
              </p:ext>
            </p:extLst>
          </p:nvPr>
        </p:nvGraphicFramePr>
        <p:xfrm>
          <a:off x="337931" y="1540911"/>
          <a:ext cx="11516138" cy="463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56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Prevalence of Self-Reported Trouble Sleeping among U.S. Adults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FD74B8-E7D8-4CEC-9489-56A49A1CEE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18322"/>
              </p:ext>
            </p:extLst>
          </p:nvPr>
        </p:nvGraphicFramePr>
        <p:xfrm>
          <a:off x="238539" y="1540911"/>
          <a:ext cx="11714922" cy="46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297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133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 Theme</vt:lpstr>
      <vt:lpstr>  Trends in Prevalence of Self-Reported Sleep-Related Problems among U.S. Adults </vt:lpstr>
      <vt:lpstr>Prevalence of Self-Reported Sleep Disorder among U.S. Adults</vt:lpstr>
      <vt:lpstr>Prevalence of Self-Reported Nocturia among U.S. Adults</vt:lpstr>
      <vt:lpstr>Prevalence of Self-Reported Trouble Sleeping among U.S. Adults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116</cp:revision>
  <dcterms:created xsi:type="dcterms:W3CDTF">2023-08-07T21:35:07Z</dcterms:created>
  <dcterms:modified xsi:type="dcterms:W3CDTF">2023-10-19T17:35:16Z</dcterms:modified>
</cp:coreProperties>
</file>