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gg-Gresham, Jennifer" initials="BGJ" lastIdx="1" clrIdx="0">
    <p:extLst>
      <p:ext uri="{19B8F6BF-5375-455C-9EA6-DF929625EA0E}">
        <p15:presenceInfo xmlns:p15="http://schemas.microsoft.com/office/powerpoint/2012/main" userId="S::jennb@umich.edu::8cbcf482-729b-43e2-be11-1cd996f4c03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Update%20of%20April%20Indicators\Q703_new_formula_October_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With CKD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Sheet1!$B$1:$G$1</c:f>
              <c:strCache>
                <c:ptCount val="6"/>
                <c:pt idx="0">
                  <c:v>Hearing</c:v>
                </c:pt>
                <c:pt idx="1">
                  <c:v>Seeing</c:v>
                </c:pt>
                <c:pt idx="2">
                  <c:v>Concentrating</c:v>
                </c:pt>
                <c:pt idx="3">
                  <c:v>Walking</c:v>
                </c:pt>
                <c:pt idx="4">
                  <c:v>Dressing &amp; Bathing</c:v>
                </c:pt>
                <c:pt idx="5">
                  <c:v>Doing Errands Alone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 formatCode="0.0">
                  <c:v>23.7</c:v>
                </c:pt>
                <c:pt idx="1">
                  <c:v>10.5</c:v>
                </c:pt>
                <c:pt idx="2" formatCode="0.0">
                  <c:v>13.1</c:v>
                </c:pt>
                <c:pt idx="3">
                  <c:v>33.799999999999997</c:v>
                </c:pt>
                <c:pt idx="4">
                  <c:v>9.5</c:v>
                </c:pt>
                <c:pt idx="5">
                  <c:v>16.899999999999999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5C-428A-97A1-EEC6067E560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Without CKD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/>
          </c:spPr>
          <c:invertIfNegative val="0"/>
          <c:cat>
            <c:strRef>
              <c:f>Sheet1!$B$1:$G$1</c:f>
              <c:strCache>
                <c:ptCount val="6"/>
                <c:pt idx="0">
                  <c:v>Hearing</c:v>
                </c:pt>
                <c:pt idx="1">
                  <c:v>Seeing</c:v>
                </c:pt>
                <c:pt idx="2">
                  <c:v>Concentrating</c:v>
                </c:pt>
                <c:pt idx="3">
                  <c:v>Walking</c:v>
                </c:pt>
                <c:pt idx="4">
                  <c:v>Dressing &amp; Bathing</c:v>
                </c:pt>
                <c:pt idx="5">
                  <c:v>Doing Errands Alone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 formatCode="0.0">
                  <c:v>16.600000000000001</c:v>
                </c:pt>
                <c:pt idx="1">
                  <c:v>8</c:v>
                </c:pt>
                <c:pt idx="2" formatCode="0.0">
                  <c:v>8.3000000000000007</c:v>
                </c:pt>
                <c:pt idx="3">
                  <c:v>17.7</c:v>
                </c:pt>
                <c:pt idx="4">
                  <c:v>5.4</c:v>
                </c:pt>
                <c:pt idx="5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5C-428A-97A1-EEC6067E56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73736576"/>
        <c:axId val="1673746560"/>
      </c:barChart>
      <c:catAx>
        <c:axId val="1673736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3746560"/>
        <c:crosses val="autoZero"/>
        <c:auto val="1"/>
        <c:lblAlgn val="ctr"/>
        <c:lblOffset val="100"/>
        <c:noMultiLvlLbl val="0"/>
      </c:catAx>
      <c:valAx>
        <c:axId val="1673746560"/>
        <c:scaling>
          <c:orientation val="minMax"/>
          <c:max val="3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baseline="0">
                    <a:solidFill>
                      <a:schemeClr val="tx1"/>
                    </a:solidFill>
                  </a:rPr>
                  <a:t>Percent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102800165923666E-3"/>
              <c:y val="0.1712954021377149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3736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351304891604297"/>
          <c:y val="0.89674206085184771"/>
          <c:w val="0.33413241386759163"/>
          <c:h val="8.74492467324034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5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8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4CA492EE-AD10-45CB-BAA4-9638B51C62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8" t="9409" b="13332"/>
          <a:stretch/>
        </p:blipFill>
        <p:spPr>
          <a:xfrm>
            <a:off x="139788" y="6176963"/>
            <a:ext cx="3316224" cy="67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9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46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35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93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2302" y="5801453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6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4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3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1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678" y="2213275"/>
            <a:ext cx="11542644" cy="1727902"/>
          </a:xfrm>
        </p:spPr>
        <p:txBody>
          <a:bodyPr>
            <a:noAutofit/>
          </a:bodyPr>
          <a:lstStyle/>
          <a:p>
            <a:br>
              <a:rPr lang="en-US" sz="2400" b="1" dirty="0"/>
            </a:br>
            <a:br>
              <a:rPr lang="en-US" sz="2400" b="1" dirty="0"/>
            </a:br>
            <a:r>
              <a:rPr lang="en-US" sz="4400" b="1" dirty="0"/>
              <a:t>Prevalence of Self-Reported Functional Limitations among U.S. Adults Aged ≥ 65 Years, 2013–2018</a:t>
            </a:r>
            <a:br>
              <a:rPr lang="en-US" sz="4400" b="1" dirty="0"/>
            </a:b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8505" y="368586"/>
            <a:ext cx="6594987" cy="20321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CFA14B-AC93-4C17-8646-80240875DD4C}"/>
              </a:ext>
            </a:extLst>
          </p:cNvPr>
          <p:cNvSpPr txBox="1"/>
          <p:nvPr/>
        </p:nvSpPr>
        <p:spPr>
          <a:xfrm>
            <a:off x="995855" y="3967520"/>
            <a:ext cx="102002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 higher prevalence of adults aged ≥ 65 years with chronic kidney disease (CKD) reported functional limitations with hearing, seeing, concentrating, walking, dressing, and running errands than those without CKD. The most frequently reported limitation was walking.</a:t>
            </a:r>
            <a:endParaRPr lang="en-US" b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en-US" b="1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Data Source: </a:t>
            </a:r>
            <a:r>
              <a:rPr lang="en-US" b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NHANES</a:t>
            </a:r>
          </a:p>
          <a:p>
            <a:pPr algn="l"/>
            <a:endParaRPr lang="en-US" b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2692DE-70E6-4DF4-B463-70286F232123}"/>
              </a:ext>
            </a:extLst>
          </p:cNvPr>
          <p:cNvSpPr txBox="1"/>
          <p:nvPr/>
        </p:nvSpPr>
        <p:spPr>
          <a:xfrm>
            <a:off x="3584712" y="6120082"/>
            <a:ext cx="502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https://nccd.cdc.gov/CKD/detail.aspx?Qnum=Q703</a:t>
            </a:r>
          </a:p>
        </p:txBody>
      </p:sp>
    </p:spTree>
    <p:extLst>
      <p:ext uri="{BB962C8B-B14F-4D97-AF65-F5344CB8AC3E}">
        <p14:creationId xmlns:p14="http://schemas.microsoft.com/office/powerpoint/2010/main" val="193283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Prevalence of Self-Reported Functional Limitations among U.S. Adults Aged ≥ 65 Years, 2013–2018</a:t>
            </a:r>
            <a:endParaRPr lang="en-US" b="1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979359D-C4DF-4045-B005-7A8DC2AF00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6775231"/>
              </p:ext>
            </p:extLst>
          </p:nvPr>
        </p:nvGraphicFramePr>
        <p:xfrm>
          <a:off x="281609" y="1540910"/>
          <a:ext cx="11628782" cy="4820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6636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4157</TotalTime>
  <Words>106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Office Theme</vt:lpstr>
      <vt:lpstr>  Prevalence of Self-Reported Functional Limitations among U.S. Adults Aged ≥ 65 Years, 2013–2018 </vt:lpstr>
      <vt:lpstr>Prevalence of Self-Reported Functional Limitations among U.S. Adults Aged ≥ 65 Years, 2013–2018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Incidence of CKD in the VA</dc:title>
  <dc:creator>Steffick, Diane</dc:creator>
  <cp:lastModifiedBy>Bragg-Gresham, Jennifer</cp:lastModifiedBy>
  <cp:revision>103</cp:revision>
  <dcterms:created xsi:type="dcterms:W3CDTF">2023-08-07T21:35:07Z</dcterms:created>
  <dcterms:modified xsi:type="dcterms:W3CDTF">2023-10-19T17:39:10Z</dcterms:modified>
</cp:coreProperties>
</file>