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agg-Gresham, Jennifer" initials="BGJ" lastIdx="1" clrIdx="0">
    <p:extLst>
      <p:ext uri="{19B8F6BF-5375-455C-9EA6-DF929625EA0E}">
        <p15:presenceInfo xmlns:p15="http://schemas.microsoft.com/office/powerpoint/2012/main" userId="S::jennb@umich.edu::8cbcf482-729b-43e2-be11-1cd996f4c03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0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iryakos\Dropbox%20(University%20of%20Michigan)\Nephrology_KECC\CDC%20(2022-%20)\Website%20Redesign\TED\October%202023%20Updates\New%20data%20for%20TED%20(new%20eGFR%20formula)\New%20and%20Revived%20Indicators\Q712_food_insecurit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iryakos\Dropbox%20(University%20of%20Michigan)\Nephrology_KECC\CDC%20(2022-%20)\Website%20Redesign\TED\October%202023%20Updates\New%20data%20for%20TED%20(new%20eGFR%20formula)\New%20and%20Revived%20Indicators\Q712_food_insecurity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iryakos\Dropbox%20(University%20of%20Michigan)\Nephrology_KECC\CDC%20(2022-%20)\Website%20Redesign\TED\October%202023%20Updates\New%20data%20for%20TED%20(new%20eGFR%20formula)\New%20and%20Revived%20Indicators\Q712_food_insecurity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C:\Users\kiryakos\Dropbox%20(University%20of%20Michigan)\Nephrology_KECC\CDC%20(2022-%20)\Website%20Redesign\TED\October%202023%20Updates\New%20data%20for%20TED%20(new%20eGFR%20formula)\New%20and%20Revived%20Indicators\Q712_food_insecurity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iryakos\Dropbox%20(University%20of%20Michigan)\Nephrology_KECC\CDC%20(2022-%20)\Website%20Redesign\TED\October%202023%20Updates\New%20data%20for%20TED%20(new%20eGFR%20formula)\New%20and%20Revived%20Indicators\Q712_food_insecurity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iryakos\Dropbox%20(University%20of%20Michigan)\Nephrology_KECC\CDC%20(2022-%20)\Website%20Redesign\TED\October%202023%20Updates\New%20data%20for%20TED%20(new%20eGFR%20formula)\New%20and%20Revived%20Indicators\Q712_food_insecurity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iryakos\Dropbox%20(University%20of%20Michigan)\Nephrology_KECC\CDC%20(2022-%20)\Website%20Redesign\TED\October%202023%20Updates\New%20data%20for%20TED%20(new%20eGFR%20formula)\New%20and%20Revived%20Indicators\Q712_food_insecurity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iryakos\Dropbox%20(University%20of%20Michigan)\Nephrology_KECC\CDC%20(2022-%20)\Website%20Redesign\TED\October%202023%20Updates\New%20data%20for%20TED%20(new%20eGFR%20formula)\New%20and%20Revived%20Indicators\Q712_food_insecurity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Overall!$B$1</c:f>
              <c:strCache>
                <c:ptCount val="1"/>
                <c:pt idx="0">
                  <c:v>Overall</c:v>
                </c:pt>
              </c:strCache>
            </c:strRef>
          </c:tx>
          <c:spPr>
            <a:ln w="44450" cap="rnd">
              <a:solidFill>
                <a:schemeClr val="bg2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2">
                  <a:lumMod val="75000"/>
                </a:schemeClr>
              </a:solidFill>
              <a:ln w="44450">
                <a:solidFill>
                  <a:schemeClr val="bg2">
                    <a:lumMod val="75000"/>
                  </a:schemeClr>
                </a:solidFill>
              </a:ln>
              <a:effectLst/>
            </c:spPr>
          </c:marker>
          <c:cat>
            <c:strRef>
              <c:f>Overall!$A$2:$A$6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Overall!$B$2:$B$6</c:f>
              <c:numCache>
                <c:formatCode>General</c:formatCode>
                <c:ptCount val="5"/>
                <c:pt idx="0">
                  <c:v>16.5</c:v>
                </c:pt>
                <c:pt idx="1">
                  <c:v>18.100000000000001</c:v>
                </c:pt>
                <c:pt idx="2">
                  <c:v>24.3</c:v>
                </c:pt>
                <c:pt idx="3">
                  <c:v>26.5</c:v>
                </c:pt>
                <c:pt idx="4">
                  <c:v>28.2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6F1-402F-AC67-EE9DDA3D64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8432351"/>
        <c:axId val="398432767"/>
      </c:lineChart>
      <c:catAx>
        <c:axId val="3984323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8432767"/>
        <c:crosses val="autoZero"/>
        <c:auto val="1"/>
        <c:lblAlgn val="ctr"/>
        <c:lblOffset val="100"/>
        <c:noMultiLvlLbl val="0"/>
      </c:catAx>
      <c:valAx>
        <c:axId val="3984327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800" dirty="0">
                    <a:solidFill>
                      <a:schemeClr val="tx1"/>
                    </a:solidFill>
                  </a:rPr>
                  <a:t>Food</a:t>
                </a:r>
                <a:r>
                  <a:rPr lang="en-US" sz="2800" baseline="0" dirty="0">
                    <a:solidFill>
                      <a:schemeClr val="tx1"/>
                    </a:solidFill>
                  </a:rPr>
                  <a:t> Insecurity (%)</a:t>
                </a:r>
                <a:endParaRPr lang="en-US" sz="2800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0"/>
              <c:y val="0.1535365032968736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84323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Overall!$B$18</c:f>
              <c:strCache>
                <c:ptCount val="1"/>
                <c:pt idx="0">
                  <c:v>Crude Overall</c:v>
                </c:pt>
              </c:strCache>
            </c:strRef>
          </c:tx>
          <c:spPr>
            <a:ln w="44450" cap="rnd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44450">
                <a:solidFill>
                  <a:schemeClr val="tx1"/>
                </a:solidFill>
              </a:ln>
              <a:effectLst/>
            </c:spPr>
          </c:marker>
          <c:cat>
            <c:strRef>
              <c:f>Overall!$A$19:$A$23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Overall!$B$19:$B$23</c:f>
              <c:numCache>
                <c:formatCode>General</c:formatCode>
                <c:ptCount val="5"/>
                <c:pt idx="0">
                  <c:v>16.5</c:v>
                </c:pt>
                <c:pt idx="1">
                  <c:v>18.100000000000001</c:v>
                </c:pt>
                <c:pt idx="2">
                  <c:v>24.3</c:v>
                </c:pt>
                <c:pt idx="3">
                  <c:v>26.5</c:v>
                </c:pt>
                <c:pt idx="4">
                  <c:v>28.2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836-4CCA-8765-1E31809C24D6}"/>
            </c:ext>
          </c:extLst>
        </c:ser>
        <c:ser>
          <c:idx val="1"/>
          <c:order val="1"/>
          <c:tx>
            <c:strRef>
              <c:f>Overall!$C$18</c:f>
              <c:strCache>
                <c:ptCount val="1"/>
                <c:pt idx="0">
                  <c:v>Age-Standardized Overall</c:v>
                </c:pt>
              </c:strCache>
            </c:strRef>
          </c:tx>
          <c:spPr>
            <a:ln w="44450" cap="rnd">
              <a:solidFill>
                <a:srgbClr val="00808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8080"/>
              </a:solidFill>
              <a:ln w="44450">
                <a:solidFill>
                  <a:srgbClr val="008080"/>
                </a:solidFill>
              </a:ln>
              <a:effectLst/>
            </c:spPr>
          </c:marker>
          <c:cat>
            <c:strRef>
              <c:f>Overall!$A$19:$A$23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Overall!$C$19:$C$23</c:f>
              <c:numCache>
                <c:formatCode>0.0</c:formatCode>
                <c:ptCount val="5"/>
                <c:pt idx="0">
                  <c:v>16</c:v>
                </c:pt>
                <c:pt idx="1">
                  <c:v>17.8</c:v>
                </c:pt>
                <c:pt idx="2">
                  <c:v>24.1</c:v>
                </c:pt>
                <c:pt idx="3">
                  <c:v>26.7</c:v>
                </c:pt>
                <c:pt idx="4">
                  <c:v>28.7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836-4CCA-8765-1E31809C24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5257135"/>
        <c:axId val="395256719"/>
      </c:lineChart>
      <c:catAx>
        <c:axId val="3952571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5256719"/>
        <c:crosses val="autoZero"/>
        <c:auto val="1"/>
        <c:lblAlgn val="ctr"/>
        <c:lblOffset val="100"/>
        <c:noMultiLvlLbl val="0"/>
      </c:catAx>
      <c:valAx>
        <c:axId val="395256719"/>
        <c:scaling>
          <c:orientation val="minMax"/>
          <c:max val="3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800">
                    <a:solidFill>
                      <a:schemeClr val="tx1"/>
                    </a:solidFill>
                  </a:rPr>
                  <a:t>Food</a:t>
                </a:r>
                <a:r>
                  <a:rPr lang="en-US" sz="2800" baseline="0">
                    <a:solidFill>
                      <a:schemeClr val="tx1"/>
                    </a:solidFill>
                  </a:rPr>
                  <a:t> Insecurity (%)</a:t>
                </a:r>
                <a:endParaRPr lang="en-US" sz="280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0"/>
              <c:y val="0.1102949342161196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52571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Age!$B$1</c:f>
              <c:strCache>
                <c:ptCount val="1"/>
                <c:pt idx="0">
                  <c:v>Overall</c:v>
                </c:pt>
              </c:strCache>
            </c:strRef>
          </c:tx>
          <c:spPr>
            <a:ln w="44450" cap="rnd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44450">
                <a:solidFill>
                  <a:schemeClr val="tx1"/>
                </a:solidFill>
              </a:ln>
              <a:effectLst/>
            </c:spPr>
          </c:marker>
          <c:cat>
            <c:strRef>
              <c:f>Age!$A$2:$A$6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Age!$B$2:$B$6</c:f>
              <c:numCache>
                <c:formatCode>General</c:formatCode>
                <c:ptCount val="5"/>
                <c:pt idx="0">
                  <c:v>16.5</c:v>
                </c:pt>
                <c:pt idx="1">
                  <c:v>18.100000000000001</c:v>
                </c:pt>
                <c:pt idx="2">
                  <c:v>24.3</c:v>
                </c:pt>
                <c:pt idx="3">
                  <c:v>26.5</c:v>
                </c:pt>
                <c:pt idx="4">
                  <c:v>28.2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66F-41F9-8C35-61D3887F8E1E}"/>
            </c:ext>
          </c:extLst>
        </c:ser>
        <c:ser>
          <c:idx val="1"/>
          <c:order val="1"/>
          <c:tx>
            <c:strRef>
              <c:f>Age!$C$1</c:f>
              <c:strCache>
                <c:ptCount val="1"/>
                <c:pt idx="0">
                  <c:v>18–39 years</c:v>
                </c:pt>
              </c:strCache>
            </c:strRef>
          </c:tx>
          <c:spPr>
            <a:ln w="44450" cap="rnd">
              <a:solidFill>
                <a:schemeClr val="bg2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2">
                  <a:lumMod val="75000"/>
                </a:schemeClr>
              </a:solidFill>
              <a:ln w="44450">
                <a:solidFill>
                  <a:schemeClr val="bg2">
                    <a:lumMod val="75000"/>
                  </a:schemeClr>
                </a:solidFill>
              </a:ln>
              <a:effectLst/>
            </c:spPr>
          </c:marker>
          <c:cat>
            <c:strRef>
              <c:f>Age!$A$2:$A$6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Age!$C$2:$C$6</c:f>
              <c:numCache>
                <c:formatCode>0.0</c:formatCode>
                <c:ptCount val="5"/>
                <c:pt idx="0">
                  <c:v>21.9</c:v>
                </c:pt>
                <c:pt idx="1">
                  <c:v>25.1</c:v>
                </c:pt>
                <c:pt idx="2">
                  <c:v>32.299999999999997</c:v>
                </c:pt>
                <c:pt idx="3">
                  <c:v>34.1</c:v>
                </c:pt>
                <c:pt idx="4">
                  <c:v>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66F-41F9-8C35-61D3887F8E1E}"/>
            </c:ext>
          </c:extLst>
        </c:ser>
        <c:ser>
          <c:idx val="2"/>
          <c:order val="2"/>
          <c:tx>
            <c:strRef>
              <c:f>Age!$D$1</c:f>
              <c:strCache>
                <c:ptCount val="1"/>
                <c:pt idx="0">
                  <c:v>40–59 years</c:v>
                </c:pt>
              </c:strCache>
            </c:strRef>
          </c:tx>
          <c:spPr>
            <a:ln w="44450" cap="rnd">
              <a:solidFill>
                <a:srgbClr val="00808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8080"/>
              </a:solidFill>
              <a:ln w="44450">
                <a:solidFill>
                  <a:srgbClr val="008080"/>
                </a:solidFill>
              </a:ln>
              <a:effectLst/>
            </c:spPr>
          </c:marker>
          <c:cat>
            <c:strRef>
              <c:f>Age!$A$2:$A$6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Age!$D$2:$D$6</c:f>
              <c:numCache>
                <c:formatCode>0.0</c:formatCode>
                <c:ptCount val="5"/>
                <c:pt idx="0">
                  <c:v>14.8</c:v>
                </c:pt>
                <c:pt idx="1">
                  <c:v>15.9</c:v>
                </c:pt>
                <c:pt idx="2">
                  <c:v>24.4</c:v>
                </c:pt>
                <c:pt idx="3">
                  <c:v>25.7</c:v>
                </c:pt>
                <c:pt idx="4">
                  <c:v>27.6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66F-41F9-8C35-61D3887F8E1E}"/>
            </c:ext>
          </c:extLst>
        </c:ser>
        <c:ser>
          <c:idx val="3"/>
          <c:order val="3"/>
          <c:tx>
            <c:strRef>
              <c:f>Age!$E$1</c:f>
              <c:strCache>
                <c:ptCount val="1"/>
                <c:pt idx="0">
                  <c:v>60–69 years</c:v>
                </c:pt>
              </c:strCache>
            </c:strRef>
          </c:tx>
          <c:spPr>
            <a:ln w="44450" cap="rnd">
              <a:solidFill>
                <a:schemeClr val="accent5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75000"/>
                </a:schemeClr>
              </a:solidFill>
              <a:ln w="44450">
                <a:solidFill>
                  <a:schemeClr val="accent5">
                    <a:lumMod val="75000"/>
                  </a:schemeClr>
                </a:solidFill>
              </a:ln>
              <a:effectLst/>
            </c:spPr>
          </c:marker>
          <c:cat>
            <c:strRef>
              <c:f>Age!$A$2:$A$6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Age!$E$2:$E$6</c:f>
              <c:numCache>
                <c:formatCode>0.0</c:formatCode>
                <c:ptCount val="5"/>
                <c:pt idx="0">
                  <c:v>9.6</c:v>
                </c:pt>
                <c:pt idx="1">
                  <c:v>11</c:v>
                </c:pt>
                <c:pt idx="2">
                  <c:v>13.6</c:v>
                </c:pt>
                <c:pt idx="3">
                  <c:v>18.600000000000001</c:v>
                </c:pt>
                <c:pt idx="4">
                  <c:v>20.9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66F-41F9-8C35-61D3887F8E1E}"/>
            </c:ext>
          </c:extLst>
        </c:ser>
        <c:ser>
          <c:idx val="4"/>
          <c:order val="4"/>
          <c:tx>
            <c:strRef>
              <c:f>Age!$F$1</c:f>
              <c:strCache>
                <c:ptCount val="1"/>
                <c:pt idx="0">
                  <c:v>70+ years</c:v>
                </c:pt>
              </c:strCache>
            </c:strRef>
          </c:tx>
          <c:spPr>
            <a:ln w="44450" cap="rnd">
              <a:solidFill>
                <a:srgbClr val="002060">
                  <a:alpha val="97000"/>
                </a:srgb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2060"/>
              </a:solidFill>
              <a:ln w="44450">
                <a:solidFill>
                  <a:srgbClr val="002060"/>
                </a:solidFill>
              </a:ln>
              <a:effectLst/>
            </c:spPr>
          </c:marker>
          <c:cat>
            <c:strRef>
              <c:f>Age!$A$2:$A$6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Age!$F$2:$F$6</c:f>
              <c:numCache>
                <c:formatCode>0.0</c:formatCode>
                <c:ptCount val="5"/>
                <c:pt idx="0">
                  <c:v>8.8000000000000007</c:v>
                </c:pt>
                <c:pt idx="1">
                  <c:v>8.8000000000000007</c:v>
                </c:pt>
                <c:pt idx="2">
                  <c:v>9.3000000000000007</c:v>
                </c:pt>
                <c:pt idx="3">
                  <c:v>15.4</c:v>
                </c:pt>
                <c:pt idx="4">
                  <c:v>16.100000000000001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66F-41F9-8C35-61D3887F8E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1978095"/>
        <c:axId val="401978511"/>
      </c:lineChart>
      <c:catAx>
        <c:axId val="4019780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1978511"/>
        <c:crosses val="autoZero"/>
        <c:auto val="1"/>
        <c:lblAlgn val="ctr"/>
        <c:lblOffset val="100"/>
        <c:noMultiLvlLbl val="0"/>
      </c:catAx>
      <c:valAx>
        <c:axId val="4019785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800" dirty="0">
                    <a:solidFill>
                      <a:schemeClr val="tx1"/>
                    </a:solidFill>
                  </a:rPr>
                  <a:t>Food</a:t>
                </a:r>
                <a:r>
                  <a:rPr lang="en-US" sz="2800" baseline="0" dirty="0">
                    <a:solidFill>
                      <a:schemeClr val="tx1"/>
                    </a:solidFill>
                  </a:rPr>
                  <a:t> Insecurity (%)</a:t>
                </a:r>
                <a:endParaRPr lang="en-US" sz="2800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0"/>
              <c:y val="0.1101831044297902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19780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888361944566251"/>
          <c:y val="0.89091606611055796"/>
          <c:w val="0.87546420500829669"/>
          <c:h val="9.090416439419547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Sex!$B$1</c:f>
              <c:strCache>
                <c:ptCount val="1"/>
                <c:pt idx="0">
                  <c:v>Male</c:v>
                </c:pt>
              </c:strCache>
            </c:strRef>
          </c:tx>
          <c:spPr>
            <a:ln w="44450" cap="rnd">
              <a:solidFill>
                <a:schemeClr val="bg2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2">
                  <a:lumMod val="75000"/>
                </a:schemeClr>
              </a:solidFill>
              <a:ln w="44450">
                <a:solidFill>
                  <a:schemeClr val="bg2">
                    <a:lumMod val="75000"/>
                  </a:schemeClr>
                </a:solidFill>
              </a:ln>
              <a:effectLst/>
            </c:spPr>
          </c:marker>
          <c:cat>
            <c:strRef>
              <c:f>Sex!$A$2:$A$6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Sex!$B$2:$B$6</c:f>
              <c:numCache>
                <c:formatCode>0.0</c:formatCode>
                <c:ptCount val="5"/>
                <c:pt idx="0">
                  <c:v>15.4</c:v>
                </c:pt>
                <c:pt idx="1">
                  <c:v>17.7</c:v>
                </c:pt>
                <c:pt idx="2">
                  <c:v>23</c:v>
                </c:pt>
                <c:pt idx="3">
                  <c:v>25.4</c:v>
                </c:pt>
                <c:pt idx="4">
                  <c:v>27.1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E15-4B59-9C46-7E265036CE24}"/>
            </c:ext>
          </c:extLst>
        </c:ser>
        <c:ser>
          <c:idx val="1"/>
          <c:order val="1"/>
          <c:tx>
            <c:strRef>
              <c:f>Sex!$C$1</c:f>
              <c:strCache>
                <c:ptCount val="1"/>
                <c:pt idx="0">
                  <c:v>Female</c:v>
                </c:pt>
              </c:strCache>
            </c:strRef>
          </c:tx>
          <c:spPr>
            <a:ln w="44450" cap="rnd">
              <a:solidFill>
                <a:srgbClr val="00808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8080"/>
              </a:solidFill>
              <a:ln w="44450">
                <a:solidFill>
                  <a:srgbClr val="008080"/>
                </a:solidFill>
              </a:ln>
              <a:effectLst/>
            </c:spPr>
          </c:marker>
          <c:cat>
            <c:strRef>
              <c:f>Sex!$A$2:$A$6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Sex!$C$2:$C$6</c:f>
              <c:numCache>
                <c:formatCode>0.0</c:formatCode>
                <c:ptCount val="5"/>
                <c:pt idx="0">
                  <c:v>17.600000000000001</c:v>
                </c:pt>
                <c:pt idx="1">
                  <c:v>18.5</c:v>
                </c:pt>
                <c:pt idx="2">
                  <c:v>25.5</c:v>
                </c:pt>
                <c:pt idx="3">
                  <c:v>27.6</c:v>
                </c:pt>
                <c:pt idx="4">
                  <c:v>29.2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E15-4B59-9C46-7E265036CE24}"/>
            </c:ext>
          </c:extLst>
        </c:ser>
        <c:ser>
          <c:idx val="2"/>
          <c:order val="2"/>
          <c:tx>
            <c:strRef>
              <c:f>Sex!$D$1</c:f>
              <c:strCache>
                <c:ptCount val="1"/>
                <c:pt idx="0">
                  <c:v>Overall</c:v>
                </c:pt>
              </c:strCache>
            </c:strRef>
          </c:tx>
          <c:spPr>
            <a:ln w="44450" cap="rnd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blipFill>
                <a:blip xmlns:r="http://schemas.openxmlformats.org/officeDocument/2006/relationships" r:embed="rId3"/>
                <a:tile tx="0" ty="0" sx="100000" sy="100000" flip="none" algn="tl"/>
              </a:blipFill>
              <a:ln w="44450">
                <a:solidFill>
                  <a:schemeClr val="tx1"/>
                </a:solidFill>
              </a:ln>
              <a:effectLst/>
            </c:spPr>
          </c:marker>
          <c:cat>
            <c:strRef>
              <c:f>Sex!$A$2:$A$6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Sex!$D$2:$D$6</c:f>
              <c:numCache>
                <c:formatCode>General</c:formatCode>
                <c:ptCount val="5"/>
                <c:pt idx="0">
                  <c:v>16.5</c:v>
                </c:pt>
                <c:pt idx="1">
                  <c:v>18.100000000000001</c:v>
                </c:pt>
                <c:pt idx="2">
                  <c:v>24.3</c:v>
                </c:pt>
                <c:pt idx="3">
                  <c:v>26.5</c:v>
                </c:pt>
                <c:pt idx="4">
                  <c:v>28.2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E15-4B59-9C46-7E265036CE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1637151"/>
        <c:axId val="331636735"/>
      </c:lineChart>
      <c:catAx>
        <c:axId val="3316371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1636735"/>
        <c:crosses val="autoZero"/>
        <c:auto val="1"/>
        <c:lblAlgn val="ctr"/>
        <c:lblOffset val="100"/>
        <c:noMultiLvlLbl val="0"/>
      </c:catAx>
      <c:valAx>
        <c:axId val="331636735"/>
        <c:scaling>
          <c:orientation val="minMax"/>
          <c:max val="3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800" dirty="0">
                    <a:solidFill>
                      <a:schemeClr val="tx1"/>
                    </a:solidFill>
                  </a:rPr>
                  <a:t>Food</a:t>
                </a:r>
                <a:r>
                  <a:rPr lang="en-US" sz="2800" baseline="0" dirty="0">
                    <a:solidFill>
                      <a:schemeClr val="tx1"/>
                    </a:solidFill>
                  </a:rPr>
                  <a:t> Insecurity (%)</a:t>
                </a:r>
                <a:endParaRPr lang="en-US" sz="2800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0"/>
              <c:y val="0.1043130366297307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16371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Race!$B$1</c:f>
              <c:strCache>
                <c:ptCount val="1"/>
                <c:pt idx="0">
                  <c:v>Overall</c:v>
                </c:pt>
              </c:strCache>
            </c:strRef>
          </c:tx>
          <c:spPr>
            <a:ln w="44450" cap="rnd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solidFill>
                <a:schemeClr val="tx1">
                  <a:alpha val="97000"/>
                </a:schemeClr>
              </a:solidFill>
              <a:ln w="44450">
                <a:solidFill>
                  <a:schemeClr val="tx1"/>
                </a:solidFill>
              </a:ln>
              <a:effectLst/>
            </c:spPr>
          </c:marker>
          <c:cat>
            <c:strRef>
              <c:f>Race!$A$2:$A$6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Race!$B$2:$B$6</c:f>
              <c:numCache>
                <c:formatCode>General</c:formatCode>
                <c:ptCount val="5"/>
                <c:pt idx="0">
                  <c:v>16.5</c:v>
                </c:pt>
                <c:pt idx="1">
                  <c:v>18.100000000000001</c:v>
                </c:pt>
                <c:pt idx="2">
                  <c:v>24.3</c:v>
                </c:pt>
                <c:pt idx="3">
                  <c:v>26.5</c:v>
                </c:pt>
                <c:pt idx="4">
                  <c:v>28.2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5B2-4DDF-BED5-0B810016B20F}"/>
            </c:ext>
          </c:extLst>
        </c:ser>
        <c:ser>
          <c:idx val="1"/>
          <c:order val="1"/>
          <c:tx>
            <c:strRef>
              <c:f>Race!$C$1</c:f>
              <c:strCache>
                <c:ptCount val="1"/>
                <c:pt idx="0">
                  <c:v>Hispanic</c:v>
                </c:pt>
              </c:strCache>
            </c:strRef>
          </c:tx>
          <c:spPr>
            <a:ln w="44450" cap="rnd">
              <a:solidFill>
                <a:schemeClr val="accent5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75000"/>
                </a:schemeClr>
              </a:solidFill>
              <a:ln w="44450">
                <a:solidFill>
                  <a:schemeClr val="accent5">
                    <a:lumMod val="75000"/>
                  </a:schemeClr>
                </a:solidFill>
              </a:ln>
              <a:effectLst/>
            </c:spPr>
          </c:marker>
          <c:cat>
            <c:strRef>
              <c:f>Race!$A$2:$A$6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Race!$C$2:$C$6</c:f>
              <c:numCache>
                <c:formatCode>0.0</c:formatCode>
                <c:ptCount val="5"/>
                <c:pt idx="0">
                  <c:v>38.200000000000003</c:v>
                </c:pt>
                <c:pt idx="1">
                  <c:v>40.799999999999997</c:v>
                </c:pt>
                <c:pt idx="2">
                  <c:v>47</c:v>
                </c:pt>
                <c:pt idx="3">
                  <c:v>47.6</c:v>
                </c:pt>
                <c:pt idx="4">
                  <c:v>50.1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5B2-4DDF-BED5-0B810016B20F}"/>
            </c:ext>
          </c:extLst>
        </c:ser>
        <c:ser>
          <c:idx val="2"/>
          <c:order val="2"/>
          <c:tx>
            <c:strRef>
              <c:f>Race!$D$1</c:f>
              <c:strCache>
                <c:ptCount val="1"/>
                <c:pt idx="0">
                  <c:v>Non-Hispanic Black</c:v>
                </c:pt>
              </c:strCache>
            </c:strRef>
          </c:tx>
          <c:spPr>
            <a:ln w="44450" cap="rnd">
              <a:solidFill>
                <a:srgbClr val="00808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8080"/>
              </a:solidFill>
              <a:ln w="44450">
                <a:solidFill>
                  <a:srgbClr val="008080"/>
                </a:solidFill>
              </a:ln>
              <a:effectLst/>
            </c:spPr>
          </c:marker>
          <c:cat>
            <c:strRef>
              <c:f>Race!$A$2:$A$6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Race!$D$2:$D$6</c:f>
              <c:numCache>
                <c:formatCode>0.0</c:formatCode>
                <c:ptCount val="5"/>
                <c:pt idx="0">
                  <c:v>29</c:v>
                </c:pt>
                <c:pt idx="1">
                  <c:v>30</c:v>
                </c:pt>
                <c:pt idx="2">
                  <c:v>43.2</c:v>
                </c:pt>
                <c:pt idx="3">
                  <c:v>41.8</c:v>
                </c:pt>
                <c:pt idx="4">
                  <c:v>43.8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5B2-4DDF-BED5-0B810016B20F}"/>
            </c:ext>
          </c:extLst>
        </c:ser>
        <c:ser>
          <c:idx val="3"/>
          <c:order val="3"/>
          <c:tx>
            <c:strRef>
              <c:f>Race!$E$1</c:f>
              <c:strCache>
                <c:ptCount val="1"/>
                <c:pt idx="0">
                  <c:v>Non-Hispanic White</c:v>
                </c:pt>
              </c:strCache>
            </c:strRef>
          </c:tx>
          <c:spPr>
            <a:ln w="44450" cap="rnd">
              <a:solidFill>
                <a:schemeClr val="bg2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2">
                  <a:lumMod val="75000"/>
                </a:schemeClr>
              </a:solidFill>
              <a:ln w="44450">
                <a:solidFill>
                  <a:schemeClr val="bg2">
                    <a:lumMod val="75000"/>
                  </a:schemeClr>
                </a:solidFill>
              </a:ln>
              <a:effectLst/>
            </c:spPr>
          </c:marker>
          <c:cat>
            <c:strRef>
              <c:f>Race!$A$2:$A$6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Race!$E$2:$E$6</c:f>
              <c:numCache>
                <c:formatCode>0.0</c:formatCode>
                <c:ptCount val="5"/>
                <c:pt idx="0">
                  <c:v>11.3</c:v>
                </c:pt>
                <c:pt idx="1">
                  <c:v>12.1</c:v>
                </c:pt>
                <c:pt idx="2">
                  <c:v>16.7</c:v>
                </c:pt>
                <c:pt idx="3">
                  <c:v>19.399999999999999</c:v>
                </c:pt>
                <c:pt idx="4">
                  <c:v>19.600000000000001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5B2-4DDF-BED5-0B810016B20F}"/>
            </c:ext>
          </c:extLst>
        </c:ser>
        <c:ser>
          <c:idx val="4"/>
          <c:order val="4"/>
          <c:tx>
            <c:strRef>
              <c:f>Race!$F$1</c:f>
              <c:strCache>
                <c:ptCount val="1"/>
                <c:pt idx="0">
                  <c:v>Other</c:v>
                </c:pt>
              </c:strCache>
            </c:strRef>
          </c:tx>
          <c:spPr>
            <a:ln w="4445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2060"/>
              </a:solidFill>
              <a:ln w="44450">
                <a:solidFill>
                  <a:srgbClr val="002060"/>
                </a:solidFill>
              </a:ln>
              <a:effectLst/>
            </c:spPr>
          </c:marker>
          <c:cat>
            <c:strRef>
              <c:f>Race!$A$2:$A$6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Race!$F$2:$F$6</c:f>
              <c:numCache>
                <c:formatCode>0.0</c:formatCode>
                <c:ptCount val="5"/>
                <c:pt idx="0">
                  <c:v>12.4</c:v>
                </c:pt>
                <c:pt idx="1">
                  <c:v>21.2</c:v>
                </c:pt>
                <c:pt idx="2">
                  <c:v>21.7</c:v>
                </c:pt>
                <c:pt idx="3">
                  <c:v>24.5</c:v>
                </c:pt>
                <c:pt idx="4">
                  <c:v>30.7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5B2-4DDF-BED5-0B810016B2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1981007"/>
        <c:axId val="401979343"/>
      </c:lineChart>
      <c:catAx>
        <c:axId val="4019810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1979343"/>
        <c:crosses val="autoZero"/>
        <c:auto val="1"/>
        <c:lblAlgn val="ctr"/>
        <c:lblOffset val="100"/>
        <c:noMultiLvlLbl val="0"/>
      </c:catAx>
      <c:valAx>
        <c:axId val="4019793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800" dirty="0">
                    <a:solidFill>
                      <a:schemeClr val="tx1"/>
                    </a:solidFill>
                  </a:rPr>
                  <a:t>Food</a:t>
                </a:r>
                <a:r>
                  <a:rPr lang="en-US" sz="2800" baseline="0" dirty="0">
                    <a:solidFill>
                      <a:schemeClr val="tx1"/>
                    </a:solidFill>
                  </a:rPr>
                  <a:t> Insecurity (%)</a:t>
                </a:r>
                <a:endParaRPr lang="en-US" sz="2800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0"/>
              <c:y val="0.1039154986703368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19810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1438534668735713E-2"/>
          <c:y val="0.89061964620645628"/>
          <c:w val="0.89999992317489808"/>
          <c:h val="9.11511833889401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CKD!$B$72</c:f>
              <c:strCache>
                <c:ptCount val="1"/>
                <c:pt idx="0">
                  <c:v>Overall</c:v>
                </c:pt>
              </c:strCache>
            </c:strRef>
          </c:tx>
          <c:spPr>
            <a:ln w="44450" cap="rnd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44450">
                <a:solidFill>
                  <a:schemeClr val="tx1"/>
                </a:solidFill>
              </a:ln>
              <a:effectLst/>
            </c:spPr>
          </c:marker>
          <c:cat>
            <c:strRef>
              <c:f>CKD!$A$73:$A$77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CKD!$B$73:$B$77</c:f>
              <c:numCache>
                <c:formatCode>General</c:formatCode>
                <c:ptCount val="5"/>
                <c:pt idx="0">
                  <c:v>16.5</c:v>
                </c:pt>
                <c:pt idx="1">
                  <c:v>18.100000000000001</c:v>
                </c:pt>
                <c:pt idx="2">
                  <c:v>24.3</c:v>
                </c:pt>
                <c:pt idx="3">
                  <c:v>26.5</c:v>
                </c:pt>
                <c:pt idx="4">
                  <c:v>28.2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35E-4E11-BBC3-5C8BB92265B7}"/>
            </c:ext>
          </c:extLst>
        </c:ser>
        <c:ser>
          <c:idx val="1"/>
          <c:order val="1"/>
          <c:tx>
            <c:strRef>
              <c:f>CKD!$C$72</c:f>
              <c:strCache>
                <c:ptCount val="1"/>
                <c:pt idx="0">
                  <c:v>With CKD</c:v>
                </c:pt>
              </c:strCache>
            </c:strRef>
          </c:tx>
          <c:spPr>
            <a:ln w="44450" cap="rnd">
              <a:solidFill>
                <a:schemeClr val="bg2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2">
                  <a:lumMod val="75000"/>
                </a:schemeClr>
              </a:solidFill>
              <a:ln w="44450">
                <a:solidFill>
                  <a:schemeClr val="bg2">
                    <a:lumMod val="75000"/>
                  </a:schemeClr>
                </a:solidFill>
              </a:ln>
              <a:effectLst/>
            </c:spPr>
          </c:marker>
          <c:cat>
            <c:strRef>
              <c:f>CKD!$A$73:$A$77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CKD!$C$73:$C$77</c:f>
              <c:numCache>
                <c:formatCode>0.0</c:formatCode>
                <c:ptCount val="5"/>
                <c:pt idx="0">
                  <c:v>16.399999999999999</c:v>
                </c:pt>
                <c:pt idx="1">
                  <c:v>19.8</c:v>
                </c:pt>
                <c:pt idx="2">
                  <c:v>24.8</c:v>
                </c:pt>
                <c:pt idx="3">
                  <c:v>28.1</c:v>
                </c:pt>
                <c:pt idx="4">
                  <c:v>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35E-4E11-BBC3-5C8BB92265B7}"/>
            </c:ext>
          </c:extLst>
        </c:ser>
        <c:ser>
          <c:idx val="2"/>
          <c:order val="2"/>
          <c:tx>
            <c:strRef>
              <c:f>CKD!$D$72</c:f>
              <c:strCache>
                <c:ptCount val="1"/>
                <c:pt idx="0">
                  <c:v>Without CKD</c:v>
                </c:pt>
              </c:strCache>
            </c:strRef>
          </c:tx>
          <c:spPr>
            <a:ln w="44450" cap="rnd">
              <a:solidFill>
                <a:srgbClr val="00808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8080"/>
              </a:solidFill>
              <a:ln w="44450">
                <a:solidFill>
                  <a:srgbClr val="008080"/>
                </a:solidFill>
              </a:ln>
              <a:effectLst/>
            </c:spPr>
          </c:marker>
          <c:cat>
            <c:strRef>
              <c:f>CKD!$A$73:$A$77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CKD!$D$73:$D$77</c:f>
              <c:numCache>
                <c:formatCode>0.0</c:formatCode>
                <c:ptCount val="5"/>
                <c:pt idx="0">
                  <c:v>16.600000000000001</c:v>
                </c:pt>
                <c:pt idx="1">
                  <c:v>17.8</c:v>
                </c:pt>
                <c:pt idx="2">
                  <c:v>24.2</c:v>
                </c:pt>
                <c:pt idx="3">
                  <c:v>26.3</c:v>
                </c:pt>
                <c:pt idx="4">
                  <c:v>27.7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35E-4E11-BBC3-5C8BB92265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40233983"/>
        <c:axId val="1140241887"/>
      </c:lineChart>
      <c:catAx>
        <c:axId val="11402339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0241887"/>
        <c:crosses val="autoZero"/>
        <c:auto val="1"/>
        <c:lblAlgn val="ctr"/>
        <c:lblOffset val="100"/>
        <c:noMultiLvlLbl val="0"/>
      </c:catAx>
      <c:valAx>
        <c:axId val="11402418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800" dirty="0">
                    <a:solidFill>
                      <a:schemeClr val="tx1"/>
                    </a:solidFill>
                  </a:rPr>
                  <a:t>Food</a:t>
                </a:r>
                <a:r>
                  <a:rPr lang="en-US" sz="2800" baseline="0" dirty="0">
                    <a:solidFill>
                      <a:schemeClr val="tx1"/>
                    </a:solidFill>
                  </a:rPr>
                  <a:t> Insecurity (%)</a:t>
                </a:r>
                <a:endParaRPr lang="en-US" sz="2800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1.084087457005689E-3"/>
              <c:y val="0.1065196658709944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02339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Diabetes!$B$1</c:f>
              <c:strCache>
                <c:ptCount val="1"/>
                <c:pt idx="0">
                  <c:v>Overall</c:v>
                </c:pt>
              </c:strCache>
            </c:strRef>
          </c:tx>
          <c:spPr>
            <a:ln w="44450" cap="rnd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44450">
                <a:solidFill>
                  <a:schemeClr val="tx1"/>
                </a:solidFill>
              </a:ln>
              <a:effectLst/>
            </c:spPr>
          </c:marker>
          <c:cat>
            <c:strRef>
              <c:f>Diabetes!$A$2:$A$6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Diabetes!$B$2:$B$6</c:f>
              <c:numCache>
                <c:formatCode>General</c:formatCode>
                <c:ptCount val="5"/>
                <c:pt idx="0">
                  <c:v>16.5</c:v>
                </c:pt>
                <c:pt idx="1">
                  <c:v>18.100000000000001</c:v>
                </c:pt>
                <c:pt idx="2">
                  <c:v>24.3</c:v>
                </c:pt>
                <c:pt idx="3">
                  <c:v>26.5</c:v>
                </c:pt>
                <c:pt idx="4">
                  <c:v>28.2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BBC-4655-B44C-AFA7787A5AA1}"/>
            </c:ext>
          </c:extLst>
        </c:ser>
        <c:ser>
          <c:idx val="1"/>
          <c:order val="1"/>
          <c:tx>
            <c:strRef>
              <c:f>Diabetes!$C$1</c:f>
              <c:strCache>
                <c:ptCount val="1"/>
                <c:pt idx="0">
                  <c:v>Diabetes</c:v>
                </c:pt>
              </c:strCache>
            </c:strRef>
          </c:tx>
          <c:spPr>
            <a:ln w="44450" cap="rnd">
              <a:solidFill>
                <a:schemeClr val="bg2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2">
                  <a:lumMod val="75000"/>
                </a:schemeClr>
              </a:solidFill>
              <a:ln w="44450">
                <a:solidFill>
                  <a:schemeClr val="bg2">
                    <a:lumMod val="75000"/>
                  </a:schemeClr>
                </a:solidFill>
              </a:ln>
              <a:effectLst/>
            </c:spPr>
          </c:marker>
          <c:cat>
            <c:strRef>
              <c:f>Diabetes!$A$2:$A$6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Diabetes!$C$2:$C$6</c:f>
              <c:numCache>
                <c:formatCode>0.0</c:formatCode>
                <c:ptCount val="5"/>
                <c:pt idx="0">
                  <c:v>20.3</c:v>
                </c:pt>
                <c:pt idx="1">
                  <c:v>20.8</c:v>
                </c:pt>
                <c:pt idx="2">
                  <c:v>28.1</c:v>
                </c:pt>
                <c:pt idx="3">
                  <c:v>32.5</c:v>
                </c:pt>
                <c:pt idx="4">
                  <c:v>30.8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BBC-4655-B44C-AFA7787A5AA1}"/>
            </c:ext>
          </c:extLst>
        </c:ser>
        <c:ser>
          <c:idx val="2"/>
          <c:order val="2"/>
          <c:tx>
            <c:strRef>
              <c:f>Diabetes!$D$1</c:f>
              <c:strCache>
                <c:ptCount val="1"/>
                <c:pt idx="0">
                  <c:v>No Diabetes</c:v>
                </c:pt>
              </c:strCache>
            </c:strRef>
          </c:tx>
          <c:spPr>
            <a:ln w="44450" cap="rnd">
              <a:solidFill>
                <a:srgbClr val="00808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8080"/>
              </a:solidFill>
              <a:ln w="44450">
                <a:solidFill>
                  <a:srgbClr val="008080"/>
                </a:solidFill>
              </a:ln>
              <a:effectLst/>
            </c:spPr>
          </c:marker>
          <c:cat>
            <c:strRef>
              <c:f>Diabetes!$A$2:$A$6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Diabetes!$D$2:$D$6</c:f>
              <c:numCache>
                <c:formatCode>0.0</c:formatCode>
                <c:ptCount val="5"/>
                <c:pt idx="0">
                  <c:v>16.2</c:v>
                </c:pt>
                <c:pt idx="1">
                  <c:v>17.8</c:v>
                </c:pt>
                <c:pt idx="2">
                  <c:v>23.8</c:v>
                </c:pt>
                <c:pt idx="3">
                  <c:v>25.7</c:v>
                </c:pt>
                <c:pt idx="4">
                  <c:v>27.8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BBC-4655-B44C-AFA7787A5A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6574447"/>
        <c:axId val="86574863"/>
      </c:lineChart>
      <c:catAx>
        <c:axId val="865744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574863"/>
        <c:crosses val="autoZero"/>
        <c:auto val="1"/>
        <c:lblAlgn val="ctr"/>
        <c:lblOffset val="100"/>
        <c:noMultiLvlLbl val="0"/>
      </c:catAx>
      <c:valAx>
        <c:axId val="865748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800" dirty="0">
                    <a:solidFill>
                      <a:schemeClr val="tx1"/>
                    </a:solidFill>
                  </a:rPr>
                  <a:t>Food</a:t>
                </a:r>
                <a:r>
                  <a:rPr lang="en-US" sz="2800" baseline="0" dirty="0">
                    <a:solidFill>
                      <a:schemeClr val="tx1"/>
                    </a:solidFill>
                  </a:rPr>
                  <a:t> Insecurity (%)</a:t>
                </a:r>
                <a:endParaRPr lang="en-US" sz="2800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1.0840875495447216E-3"/>
              <c:y val="0.1034663776641990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5744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Hypertension!$B$1</c:f>
              <c:strCache>
                <c:ptCount val="1"/>
                <c:pt idx="0">
                  <c:v>Overall</c:v>
                </c:pt>
              </c:strCache>
            </c:strRef>
          </c:tx>
          <c:spPr>
            <a:ln w="44450" cap="rnd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44450">
                <a:solidFill>
                  <a:schemeClr val="tx1"/>
                </a:solidFill>
              </a:ln>
              <a:effectLst/>
            </c:spPr>
          </c:marker>
          <c:cat>
            <c:strRef>
              <c:f>Hypertension!$A$2:$A$6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Hypertension!$B$2:$B$6</c:f>
              <c:numCache>
                <c:formatCode>General</c:formatCode>
                <c:ptCount val="5"/>
                <c:pt idx="0">
                  <c:v>16.5</c:v>
                </c:pt>
                <c:pt idx="1">
                  <c:v>18.100000000000001</c:v>
                </c:pt>
                <c:pt idx="2">
                  <c:v>24.3</c:v>
                </c:pt>
                <c:pt idx="3">
                  <c:v>26.5</c:v>
                </c:pt>
                <c:pt idx="4">
                  <c:v>28.2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B30-4C27-B42C-39B88A8B42AF}"/>
            </c:ext>
          </c:extLst>
        </c:ser>
        <c:ser>
          <c:idx val="1"/>
          <c:order val="1"/>
          <c:tx>
            <c:strRef>
              <c:f>Hypertension!$C$1</c:f>
              <c:strCache>
                <c:ptCount val="1"/>
                <c:pt idx="0">
                  <c:v>Hypertension</c:v>
                </c:pt>
              </c:strCache>
            </c:strRef>
          </c:tx>
          <c:spPr>
            <a:ln w="44450" cap="rnd">
              <a:solidFill>
                <a:schemeClr val="accent5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75000"/>
                </a:schemeClr>
              </a:solidFill>
              <a:ln w="44450">
                <a:solidFill>
                  <a:schemeClr val="accent5">
                    <a:lumMod val="75000"/>
                  </a:schemeClr>
                </a:solidFill>
              </a:ln>
              <a:effectLst/>
            </c:spPr>
          </c:marker>
          <c:cat>
            <c:strRef>
              <c:f>Hypertension!$A$2:$A$6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Hypertension!$C$2:$C$6</c:f>
              <c:numCache>
                <c:formatCode>0.0</c:formatCode>
                <c:ptCount val="5"/>
                <c:pt idx="0">
                  <c:v>15.3</c:v>
                </c:pt>
                <c:pt idx="1">
                  <c:v>15.9</c:v>
                </c:pt>
                <c:pt idx="2">
                  <c:v>23.3</c:v>
                </c:pt>
                <c:pt idx="3">
                  <c:v>25.9</c:v>
                </c:pt>
                <c:pt idx="4">
                  <c:v>27.9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B30-4C27-B42C-39B88A8B42AF}"/>
            </c:ext>
          </c:extLst>
        </c:ser>
        <c:ser>
          <c:idx val="2"/>
          <c:order val="2"/>
          <c:tx>
            <c:strRef>
              <c:f>Hypertension!$D$1</c:f>
              <c:strCache>
                <c:ptCount val="1"/>
                <c:pt idx="0">
                  <c:v>No Hypertension</c:v>
                </c:pt>
              </c:strCache>
            </c:strRef>
          </c:tx>
          <c:spPr>
            <a:ln w="44450" cap="rnd">
              <a:solidFill>
                <a:schemeClr val="bg2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2">
                  <a:lumMod val="75000"/>
                </a:schemeClr>
              </a:solidFill>
              <a:ln w="44450">
                <a:solidFill>
                  <a:schemeClr val="bg2">
                    <a:lumMod val="75000"/>
                  </a:schemeClr>
                </a:solidFill>
              </a:ln>
              <a:effectLst/>
            </c:spPr>
          </c:marker>
          <c:cat>
            <c:strRef>
              <c:f>Hypertension!$A$2:$A$6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Hypertension!$D$2:$D$6</c:f>
              <c:numCache>
                <c:formatCode>0.0</c:formatCode>
                <c:ptCount val="5"/>
                <c:pt idx="0">
                  <c:v>17</c:v>
                </c:pt>
                <c:pt idx="1">
                  <c:v>19.3</c:v>
                </c:pt>
                <c:pt idx="2">
                  <c:v>24.8</c:v>
                </c:pt>
                <c:pt idx="3">
                  <c:v>27</c:v>
                </c:pt>
                <c:pt idx="4">
                  <c:v>28.4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B30-4C27-B42C-39B88A8B42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6586655"/>
        <c:axId val="336585823"/>
      </c:lineChart>
      <c:catAx>
        <c:axId val="3365866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6585823"/>
        <c:crosses val="autoZero"/>
        <c:auto val="1"/>
        <c:lblAlgn val="ctr"/>
        <c:lblOffset val="100"/>
        <c:noMultiLvlLbl val="0"/>
      </c:catAx>
      <c:valAx>
        <c:axId val="3365858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800" dirty="0">
                    <a:solidFill>
                      <a:schemeClr val="tx1"/>
                    </a:solidFill>
                  </a:rPr>
                  <a:t>Food</a:t>
                </a:r>
                <a:r>
                  <a:rPr lang="en-US" sz="2800" baseline="0" dirty="0">
                    <a:solidFill>
                      <a:schemeClr val="tx1"/>
                    </a:solidFill>
                  </a:rPr>
                  <a:t> Insecurity (%)</a:t>
                </a:r>
                <a:endParaRPr lang="en-US" sz="2800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0"/>
              <c:y val="0.1035920668715698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65866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051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186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3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close-up of a logo&#10;&#10;Description automatically generated with medium confidence">
            <a:extLst>
              <a:ext uri="{FF2B5EF4-FFF2-40B4-BE49-F238E27FC236}">
                <a16:creationId xmlns:a16="http://schemas.microsoft.com/office/drawing/2014/main" id="{4CA492EE-AD10-45CB-BAA4-9638B51C62B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8" t="9409" b="13332"/>
          <a:stretch/>
        </p:blipFill>
        <p:spPr>
          <a:xfrm>
            <a:off x="139788" y="6176963"/>
            <a:ext cx="3316224" cy="679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899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246" y="5884796"/>
            <a:ext cx="3124636" cy="94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21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835" y="5884796"/>
            <a:ext cx="3124636" cy="94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934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2302" y="5801453"/>
            <a:ext cx="3124636" cy="94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166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249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95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635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41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115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0995" y="2495498"/>
            <a:ext cx="11429998" cy="1566267"/>
          </a:xfrm>
        </p:spPr>
        <p:txBody>
          <a:bodyPr>
            <a:noAutofit/>
          </a:bodyPr>
          <a:lstStyle/>
          <a:p>
            <a:br>
              <a:rPr lang="en-US" sz="2400" b="1" dirty="0"/>
            </a:br>
            <a:br>
              <a:rPr lang="en-US" sz="2400" b="1" dirty="0"/>
            </a:br>
            <a:r>
              <a:rPr lang="en-US" sz="4200" b="1" dirty="0"/>
              <a:t>Trends in Prevalence of Food Insecurity in U.S. Adults</a:t>
            </a:r>
            <a:br>
              <a:rPr lang="en-US" sz="4400" b="1" dirty="0"/>
            </a:br>
            <a:br>
              <a:rPr lang="en-US" sz="4400" b="1" dirty="0"/>
            </a:br>
            <a:endParaRPr lang="en-US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98505" y="368586"/>
            <a:ext cx="6594987" cy="203210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BCFA14B-AC93-4C17-8646-80240875DD4C}"/>
              </a:ext>
            </a:extLst>
          </p:cNvPr>
          <p:cNvSpPr txBox="1"/>
          <p:nvPr/>
        </p:nvSpPr>
        <p:spPr>
          <a:xfrm>
            <a:off x="688423" y="3278632"/>
            <a:ext cx="1081514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The prevalence of food insecurity trended higher among adults with or without CKD. During 2017–March 2020, the crude prevalence of food insecurity was 31.0% among adults with CKD and 27.7% among adults without CKD. In 2017–March 2020, the age-standardized prevalence of food insecurity was higher among women, younger adults, Hispanics, and individuals with diabetes than their counterparts.</a:t>
            </a:r>
            <a:endParaRPr lang="en-US" b="1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algn="l"/>
            <a:endParaRPr lang="en-US" b="1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algn="l"/>
            <a:r>
              <a:rPr lang="en-US" b="1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Data Source: </a:t>
            </a:r>
            <a:r>
              <a:rPr lang="en-US" b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NHANES</a:t>
            </a:r>
          </a:p>
          <a:p>
            <a:pPr algn="l"/>
            <a:endParaRPr lang="en-US" b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02692DE-70E6-4DF4-B463-70286F232123}"/>
              </a:ext>
            </a:extLst>
          </p:cNvPr>
          <p:cNvSpPr txBox="1"/>
          <p:nvPr/>
        </p:nvSpPr>
        <p:spPr>
          <a:xfrm>
            <a:off x="3584706" y="5828534"/>
            <a:ext cx="5022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https://nccd.cdc.gov/CKD/detail.aspx?Qnum=Q712</a:t>
            </a:r>
          </a:p>
        </p:txBody>
      </p:sp>
    </p:spTree>
    <p:extLst>
      <p:ext uri="{BB962C8B-B14F-4D97-AF65-F5344CB8AC3E}">
        <p14:creationId xmlns:p14="http://schemas.microsoft.com/office/powerpoint/2010/main" val="1932835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539" y="215349"/>
            <a:ext cx="11714922" cy="1149626"/>
          </a:xfrm>
        </p:spPr>
        <p:txBody>
          <a:bodyPr>
            <a:noAutofit/>
          </a:bodyPr>
          <a:lstStyle/>
          <a:p>
            <a:pPr algn="ctr"/>
            <a:r>
              <a:rPr lang="en-US" b="1" dirty="0"/>
              <a:t>Trends in Prevalence of Food Insecurity in U.S. Adults, Overall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B6BB1AC-514E-4182-9615-67EAFFB7E48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6899144"/>
              </p:ext>
            </p:extLst>
          </p:nvPr>
        </p:nvGraphicFramePr>
        <p:xfrm>
          <a:off x="238539" y="1364975"/>
          <a:ext cx="11714921" cy="48635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6636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08C5BD0-B4A6-414F-927E-AF3E560BA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539" y="215349"/>
            <a:ext cx="11714922" cy="1149626"/>
          </a:xfrm>
        </p:spPr>
        <p:txBody>
          <a:bodyPr>
            <a:noAutofit/>
          </a:bodyPr>
          <a:lstStyle/>
          <a:p>
            <a:pPr algn="ctr"/>
            <a:r>
              <a:rPr lang="en-US" b="1" dirty="0"/>
              <a:t>Trends in Prevalence of Food Insecurity in U.S. Adults, Age-Standardized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328F2268-BEC2-4E01-BA86-1A7290B61DB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9434680"/>
              </p:ext>
            </p:extLst>
          </p:nvPr>
        </p:nvGraphicFramePr>
        <p:xfrm>
          <a:off x="238539" y="1364976"/>
          <a:ext cx="11714922" cy="49165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5895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AD7B97E-6CC4-459B-A0D3-3B43AD181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539" y="215349"/>
            <a:ext cx="11714922" cy="1149626"/>
          </a:xfrm>
        </p:spPr>
        <p:txBody>
          <a:bodyPr>
            <a:noAutofit/>
          </a:bodyPr>
          <a:lstStyle/>
          <a:p>
            <a:pPr algn="ctr"/>
            <a:r>
              <a:rPr lang="en-US" b="1" dirty="0"/>
              <a:t>Trends in Prevalence of Food Insecurity in U.S. Adults, by Age Category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520AFB79-1DC1-4D20-9315-4E0757A799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7178336"/>
              </p:ext>
            </p:extLst>
          </p:nvPr>
        </p:nvGraphicFramePr>
        <p:xfrm>
          <a:off x="238540" y="1364975"/>
          <a:ext cx="11714921" cy="48900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23289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68404BB-B10C-4494-8A77-36324924A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539" y="215349"/>
            <a:ext cx="11714922" cy="1149626"/>
          </a:xfrm>
        </p:spPr>
        <p:txBody>
          <a:bodyPr>
            <a:noAutofit/>
          </a:bodyPr>
          <a:lstStyle/>
          <a:p>
            <a:pPr algn="ctr"/>
            <a:r>
              <a:rPr lang="en-US" b="1" dirty="0"/>
              <a:t>Trends in Prevalence of Food Insecurity in U.S. Adults, by Sex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95EB9794-9992-4B87-8739-9D2DF75F08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055579"/>
              </p:ext>
            </p:extLst>
          </p:nvPr>
        </p:nvGraphicFramePr>
        <p:xfrm>
          <a:off x="238539" y="1364975"/>
          <a:ext cx="11714922" cy="4850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04610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52F64D1-2C93-44F4-8EA7-635299014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539" y="215349"/>
            <a:ext cx="11714922" cy="1149626"/>
          </a:xfrm>
        </p:spPr>
        <p:txBody>
          <a:bodyPr>
            <a:noAutofit/>
          </a:bodyPr>
          <a:lstStyle/>
          <a:p>
            <a:pPr algn="ctr"/>
            <a:r>
              <a:rPr lang="en-US" b="1" dirty="0"/>
              <a:t>Trends in Prevalence of Food Insecurity in U.S. Adults, by Race/Ethnicity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5BCF22DF-CB09-4F90-AA60-0CAA53A3583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8056512"/>
              </p:ext>
            </p:extLst>
          </p:nvPr>
        </p:nvGraphicFramePr>
        <p:xfrm>
          <a:off x="238540" y="1364975"/>
          <a:ext cx="11714921" cy="4876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45856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E0CB721-449C-4FBD-978C-8B8BFF916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539" y="215349"/>
            <a:ext cx="11714922" cy="1149626"/>
          </a:xfrm>
        </p:spPr>
        <p:txBody>
          <a:bodyPr>
            <a:noAutofit/>
          </a:bodyPr>
          <a:lstStyle/>
          <a:p>
            <a:pPr algn="ctr"/>
            <a:r>
              <a:rPr lang="en-US" b="1" dirty="0"/>
              <a:t>Trends in Prevalence of Food Insecurity in U.S. Adults, by CKD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BB357AB5-BBBF-4D04-833A-725DAD3EF1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3977743"/>
              </p:ext>
            </p:extLst>
          </p:nvPr>
        </p:nvGraphicFramePr>
        <p:xfrm>
          <a:off x="238539" y="1364975"/>
          <a:ext cx="11714922" cy="4876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50331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2214326-E6BA-47E1-9F3F-5AA065CC4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539" y="215349"/>
            <a:ext cx="11714922" cy="1149626"/>
          </a:xfrm>
        </p:spPr>
        <p:txBody>
          <a:bodyPr>
            <a:noAutofit/>
          </a:bodyPr>
          <a:lstStyle/>
          <a:p>
            <a:pPr algn="ctr"/>
            <a:r>
              <a:rPr lang="en-US" b="1" dirty="0"/>
              <a:t>Trends in Prevalence of Food Insecurity in U.S. Adults, by Diabetes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D925EE2E-5F11-4DEE-AE65-96CAF099563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9049613"/>
              </p:ext>
            </p:extLst>
          </p:nvPr>
        </p:nvGraphicFramePr>
        <p:xfrm>
          <a:off x="238539" y="1364975"/>
          <a:ext cx="11714921" cy="49033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345476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8DB24D7-5C98-4C8A-B2F3-D932F1D6C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539" y="215349"/>
            <a:ext cx="11714922" cy="1149626"/>
          </a:xfrm>
        </p:spPr>
        <p:txBody>
          <a:bodyPr>
            <a:noAutofit/>
          </a:bodyPr>
          <a:lstStyle/>
          <a:p>
            <a:pPr algn="ctr"/>
            <a:r>
              <a:rPr lang="en-US" b="1" dirty="0"/>
              <a:t>Trends in Prevalence of Food Insecurity in U.S. Adults, by Hypertension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7759F837-7F54-4900-98E8-4F2A0E24FF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7454905"/>
              </p:ext>
            </p:extLst>
          </p:nvPr>
        </p:nvGraphicFramePr>
        <p:xfrm>
          <a:off x="238539" y="1364975"/>
          <a:ext cx="11714921" cy="4929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249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4201</TotalTime>
  <Words>253</Words>
  <Application>Microsoft Office PowerPoint</Application>
  <PresentationFormat>Widescreen</PresentationFormat>
  <Paragraphs>21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Open Sans</vt:lpstr>
      <vt:lpstr>Office Theme</vt:lpstr>
      <vt:lpstr>  Trends in Prevalence of Food Insecurity in U.S. Adults  </vt:lpstr>
      <vt:lpstr>Trends in Prevalence of Food Insecurity in U.S. Adults, Overall</vt:lpstr>
      <vt:lpstr>Trends in Prevalence of Food Insecurity in U.S. Adults, Age-Standardized</vt:lpstr>
      <vt:lpstr>Trends in Prevalence of Food Insecurity in U.S. Adults, by Age Category</vt:lpstr>
      <vt:lpstr>Trends in Prevalence of Food Insecurity in U.S. Adults, by Sex</vt:lpstr>
      <vt:lpstr>Trends in Prevalence of Food Insecurity in U.S. Adults, by Race/Ethnicity</vt:lpstr>
      <vt:lpstr>Trends in Prevalence of Food Insecurity in U.S. Adults, by CKD</vt:lpstr>
      <vt:lpstr>Trends in Prevalence of Food Insecurity in U.S. Adults, by Diabetes</vt:lpstr>
      <vt:lpstr>Trends in Prevalence of Food Insecurity in U.S. Adults, by Hypertension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Incidence of CKD in the VA</dc:title>
  <dc:creator>Steffick, Diane</dc:creator>
  <cp:lastModifiedBy>Bragg-Gresham, Jennifer</cp:lastModifiedBy>
  <cp:revision>138</cp:revision>
  <dcterms:created xsi:type="dcterms:W3CDTF">2023-08-07T21:35:07Z</dcterms:created>
  <dcterms:modified xsi:type="dcterms:W3CDTF">2023-10-19T17:39:36Z</dcterms:modified>
</cp:coreProperties>
</file>