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gg-Gresham, Jennifer" initials="BGJ" lastIdx="1" clrIdx="0">
    <p:extLst>
      <p:ext uri="{19B8F6BF-5375-455C-9EA6-DF929625EA0E}">
        <p15:presenceInfo xmlns:p15="http://schemas.microsoft.com/office/powerpoint/2012/main" userId="S::jennb@umich.edu::8cbcf482-729b-43e2-be11-1cd996f4c03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762_new_formula_October_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Graphics!$B$2</c:f>
              <c:strCache>
                <c:ptCount val="1"/>
                <c:pt idx="0">
                  <c:v>18–39 years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strRef>
              <c:f>Graphics!$A$3:$A$7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Graphics!$B$3:$B$7</c:f>
              <c:numCache>
                <c:formatCode>0.0</c:formatCode>
                <c:ptCount val="5"/>
                <c:pt idx="0">
                  <c:v>5.5</c:v>
                </c:pt>
                <c:pt idx="1">
                  <c:v>6.6</c:v>
                </c:pt>
                <c:pt idx="2">
                  <c:v>5.8</c:v>
                </c:pt>
                <c:pt idx="3">
                  <c:v>6.4</c:v>
                </c:pt>
                <c:pt idx="4">
                  <c:v>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13B-4C81-89A2-D2B92CFD914B}"/>
            </c:ext>
          </c:extLst>
        </c:ser>
        <c:ser>
          <c:idx val="1"/>
          <c:order val="1"/>
          <c:tx>
            <c:strRef>
              <c:f>Graphics!$C$2</c:f>
              <c:strCache>
                <c:ptCount val="1"/>
                <c:pt idx="0">
                  <c:v>40–59 years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strRef>
              <c:f>Graphics!$A$3:$A$7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Graphics!$C$3:$C$7</c:f>
              <c:numCache>
                <c:formatCode>0.0</c:formatCode>
                <c:ptCount val="5"/>
                <c:pt idx="0">
                  <c:v>9.6</c:v>
                </c:pt>
                <c:pt idx="1">
                  <c:v>9.5</c:v>
                </c:pt>
                <c:pt idx="2">
                  <c:v>8</c:v>
                </c:pt>
                <c:pt idx="3">
                  <c:v>10.199999999999999</c:v>
                </c:pt>
                <c:pt idx="4">
                  <c:v>10.9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13B-4C81-89A2-D2B92CFD914B}"/>
            </c:ext>
          </c:extLst>
        </c:ser>
        <c:ser>
          <c:idx val="2"/>
          <c:order val="2"/>
          <c:tx>
            <c:strRef>
              <c:f>Graphics!$D$2</c:f>
              <c:strCache>
                <c:ptCount val="1"/>
                <c:pt idx="0">
                  <c:v>60–69 years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44450">
                <a:solidFill>
                  <a:schemeClr val="accent3"/>
                </a:solidFill>
              </a:ln>
              <a:effectLst/>
            </c:spPr>
          </c:marker>
          <c:cat>
            <c:strRef>
              <c:f>Graphics!$A$3:$A$7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Graphics!$D$3:$D$7</c:f>
              <c:numCache>
                <c:formatCode>0.0</c:formatCode>
                <c:ptCount val="5"/>
                <c:pt idx="0">
                  <c:v>20.3</c:v>
                </c:pt>
                <c:pt idx="1">
                  <c:v>18.100000000000001</c:v>
                </c:pt>
                <c:pt idx="2">
                  <c:v>17.7</c:v>
                </c:pt>
                <c:pt idx="3">
                  <c:v>19.100000000000001</c:v>
                </c:pt>
                <c:pt idx="4">
                  <c:v>18.5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13B-4C81-89A2-D2B92CFD914B}"/>
            </c:ext>
          </c:extLst>
        </c:ser>
        <c:ser>
          <c:idx val="3"/>
          <c:order val="3"/>
          <c:tx>
            <c:strRef>
              <c:f>Graphics!$E$2</c:f>
              <c:strCache>
                <c:ptCount val="1"/>
                <c:pt idx="0">
                  <c:v>70+ years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strRef>
              <c:f>Graphics!$A$3:$A$7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Graphics!$E$3:$E$7</c:f>
              <c:numCache>
                <c:formatCode>0.0</c:formatCode>
                <c:ptCount val="5"/>
                <c:pt idx="0">
                  <c:v>47.1</c:v>
                </c:pt>
                <c:pt idx="1">
                  <c:v>44.8</c:v>
                </c:pt>
                <c:pt idx="2">
                  <c:v>43.8</c:v>
                </c:pt>
                <c:pt idx="3">
                  <c:v>41.2</c:v>
                </c:pt>
                <c:pt idx="4">
                  <c:v>38.4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13B-4C81-89A2-D2B92CFD914B}"/>
            </c:ext>
          </c:extLst>
        </c:ser>
        <c:ser>
          <c:idx val="4"/>
          <c:order val="4"/>
          <c:tx>
            <c:strRef>
              <c:f>Graphics!$F$2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Graphics!$A$3:$A$7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Graphics!$F$3:$F$7</c:f>
              <c:numCache>
                <c:formatCode>0.0</c:formatCode>
                <c:ptCount val="5"/>
                <c:pt idx="0">
                  <c:v>12.9</c:v>
                </c:pt>
                <c:pt idx="1">
                  <c:v>13.3</c:v>
                </c:pt>
                <c:pt idx="2">
                  <c:v>12.5</c:v>
                </c:pt>
                <c:pt idx="3">
                  <c:v>13.8</c:v>
                </c:pt>
                <c:pt idx="4">
                  <c:v>13.9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13B-4C81-89A2-D2B92CFD91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4710096"/>
        <c:axId val="684702608"/>
      </c:lineChart>
      <c:catAx>
        <c:axId val="68471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702608"/>
        <c:crosses val="autoZero"/>
        <c:auto val="1"/>
        <c:lblAlgn val="ctr"/>
        <c:lblOffset val="100"/>
        <c:noMultiLvlLbl val="0"/>
      </c:catAx>
      <c:valAx>
        <c:axId val="68470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CKD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3.3084004977709976E-3"/>
              <c:y val="0.2791122193221691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71009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323529439858271"/>
          <c:y val="0.89404685616461077"/>
          <c:w val="0.89057573896945841"/>
          <c:h val="9.75888725774622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5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8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4CA492EE-AD10-45CB-BAA4-9638B51C62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" t="9409" b="13332"/>
          <a:stretch/>
        </p:blipFill>
        <p:spPr>
          <a:xfrm>
            <a:off x="139788" y="6176963"/>
            <a:ext cx="3316224" cy="67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9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46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35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3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2302" y="5801453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3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147" y="2225059"/>
            <a:ext cx="10389705" cy="2407882"/>
          </a:xfrm>
        </p:spPr>
        <p:txBody>
          <a:bodyPr>
            <a:noAutofit/>
          </a:bodyPr>
          <a:lstStyle/>
          <a:p>
            <a:br>
              <a:rPr lang="en-US" sz="2400" b="1" dirty="0"/>
            </a:br>
            <a:br>
              <a:rPr lang="en-US" sz="2400" b="1" dirty="0"/>
            </a:br>
            <a:r>
              <a:rPr lang="en-US" sz="4400" b="1" dirty="0"/>
              <a:t>Trends in Prevalence of CKD among U.S. Adults, by Age</a:t>
            </a:r>
            <a:br>
              <a:rPr lang="en-US" sz="4400" b="1" dirty="0"/>
            </a:br>
            <a:br>
              <a:rPr lang="en-US" sz="4400" b="1" dirty="0"/>
            </a:b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8505" y="368586"/>
            <a:ext cx="6594987" cy="20321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CFA14B-AC93-4C17-8646-80240875DD4C}"/>
              </a:ext>
            </a:extLst>
          </p:cNvPr>
          <p:cNvSpPr txBox="1"/>
          <p:nvPr/>
        </p:nvSpPr>
        <p:spPr>
          <a:xfrm>
            <a:off x="995855" y="3967520"/>
            <a:ext cx="102002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The prevalence of chronic kidney disease (CKD) is higher among older age groups and highest among adults aged 70 years or older. Prevalence among adults aged ≥ 70 years is lower in recent years (38.4% in 2017–March 2020 and 47.1% in 2001–2004).</a:t>
            </a:r>
          </a:p>
          <a:p>
            <a:pPr algn="l"/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Data Source: </a:t>
            </a:r>
            <a:r>
              <a:rPr lang="en-US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NHANES</a:t>
            </a:r>
          </a:p>
          <a:p>
            <a:pPr algn="l"/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2692DE-70E6-4DF4-B463-70286F232123}"/>
              </a:ext>
            </a:extLst>
          </p:cNvPr>
          <p:cNvSpPr txBox="1"/>
          <p:nvPr/>
        </p:nvSpPr>
        <p:spPr>
          <a:xfrm>
            <a:off x="3584712" y="6120082"/>
            <a:ext cx="502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https://nccd.cdc.gov/CKD/detail.aspx?Qnum=Q762</a:t>
            </a:r>
          </a:p>
        </p:txBody>
      </p:sp>
    </p:spTree>
    <p:extLst>
      <p:ext uri="{BB962C8B-B14F-4D97-AF65-F5344CB8AC3E}">
        <p14:creationId xmlns:p14="http://schemas.microsoft.com/office/powerpoint/2010/main" val="193283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Prevalence of CKD among U.S. Adults, by Age</a:t>
            </a:r>
            <a:endParaRPr lang="en-US" b="1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0732D73-E2E0-47E6-945E-9FDFE8CD8E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7767613"/>
              </p:ext>
            </p:extLst>
          </p:nvPr>
        </p:nvGraphicFramePr>
        <p:xfrm>
          <a:off x="337930" y="1540911"/>
          <a:ext cx="11516139" cy="4555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636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4168</TotalTime>
  <Words>106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Office Theme</vt:lpstr>
      <vt:lpstr>  Trends in Prevalence of CKD among U.S. Adults, by Age  </vt:lpstr>
      <vt:lpstr>Trends in Prevalence of CKD among U.S. Adults, by Age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CKD in the VA</dc:title>
  <dc:creator>Steffick, Diane</dc:creator>
  <cp:lastModifiedBy>Bragg-Gresham, Jennifer</cp:lastModifiedBy>
  <cp:revision>119</cp:revision>
  <dcterms:created xsi:type="dcterms:W3CDTF">2023-08-07T21:35:07Z</dcterms:created>
  <dcterms:modified xsi:type="dcterms:W3CDTF">2023-10-19T17:41:17Z</dcterms:modified>
</cp:coreProperties>
</file>