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98_new_formula_October_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'crude and age-standardized'!$B$4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'crude and age-standardized'!$A$5:$A$9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'crude and age-standardized'!$B$5:$B$9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30-461F-B264-6AC256177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7446447"/>
        <c:axId val="1357445615"/>
      </c:lineChart>
      <c:catAx>
        <c:axId val="1357446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445615"/>
        <c:crosses val="autoZero"/>
        <c:auto val="1"/>
        <c:lblAlgn val="ctr"/>
        <c:lblOffset val="100"/>
        <c:noMultiLvlLbl val="0"/>
      </c:catAx>
      <c:valAx>
        <c:axId val="1357445615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of CKD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27769818278827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446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Age!$B$9</c:f>
              <c:strCache>
                <c:ptCount val="1"/>
                <c:pt idx="0">
                  <c:v>&lt;60 years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Age!$A$10:$A$14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Age!$B$10:$B$14</c:f>
              <c:numCache>
                <c:formatCode>0.0</c:formatCode>
                <c:ptCount val="5"/>
                <c:pt idx="0">
                  <c:v>26.4</c:v>
                </c:pt>
                <c:pt idx="1">
                  <c:v>22.5</c:v>
                </c:pt>
                <c:pt idx="2">
                  <c:v>28.8</c:v>
                </c:pt>
                <c:pt idx="3">
                  <c:v>31.1</c:v>
                </c:pt>
                <c:pt idx="4">
                  <c:v>40.6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CE-4D01-8D8A-B17FA668C58D}"/>
            </c:ext>
          </c:extLst>
        </c:ser>
        <c:ser>
          <c:idx val="1"/>
          <c:order val="1"/>
          <c:tx>
            <c:strRef>
              <c:f>Age!$C$9</c:f>
              <c:strCache>
                <c:ptCount val="1"/>
                <c:pt idx="0">
                  <c:v>60+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Age!$A$10:$A$14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Age!$C$10:$C$14</c:f>
              <c:numCache>
                <c:formatCode>0.0</c:formatCode>
                <c:ptCount val="5"/>
                <c:pt idx="0">
                  <c:v>12.3</c:v>
                </c:pt>
                <c:pt idx="1">
                  <c:v>12.7</c:v>
                </c:pt>
                <c:pt idx="2">
                  <c:v>13</c:v>
                </c:pt>
                <c:pt idx="3">
                  <c:v>18.5</c:v>
                </c:pt>
                <c:pt idx="4">
                  <c:v>22.1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CE-4D01-8D8A-B17FA668C58D}"/>
            </c:ext>
          </c:extLst>
        </c:ser>
        <c:ser>
          <c:idx val="2"/>
          <c:order val="2"/>
          <c:tx>
            <c:strRef>
              <c:f>Age!$D$9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Age!$A$10:$A$14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Age!$D$10:$D$14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CE-4D01-8D8A-B17FA668C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8442080"/>
        <c:axId val="2128442496"/>
      </c:lineChart>
      <c:catAx>
        <c:axId val="212844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442496"/>
        <c:crosses val="autoZero"/>
        <c:auto val="1"/>
        <c:lblAlgn val="ctr"/>
        <c:lblOffset val="100"/>
        <c:noMultiLvlLbl val="0"/>
      </c:catAx>
      <c:valAx>
        <c:axId val="212844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of CKD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02679369014532E-3"/>
              <c:y val="0.125755207075807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44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sex!$B$1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sex!$B$2:$B$6</c:f>
              <c:numCache>
                <c:formatCode>0.0</c:formatCode>
                <c:ptCount val="5"/>
                <c:pt idx="0">
                  <c:v>17.5</c:v>
                </c:pt>
                <c:pt idx="1">
                  <c:v>19.899999999999999</c:v>
                </c:pt>
                <c:pt idx="2">
                  <c:v>17</c:v>
                </c:pt>
                <c:pt idx="3">
                  <c:v>23.8</c:v>
                </c:pt>
                <c:pt idx="4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8B-4F65-AB2B-ACD2D007CC7D}"/>
            </c:ext>
          </c:extLst>
        </c:ser>
        <c:ser>
          <c:idx val="1"/>
          <c:order val="1"/>
          <c:tx>
            <c:strRef>
              <c:f>sex!$C$1</c:f>
              <c:strCache>
                <c:ptCount val="1"/>
                <c:pt idx="0">
                  <c:v>Female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sex!$C$2:$C$6</c:f>
              <c:numCache>
                <c:formatCode>0.0</c:formatCode>
                <c:ptCount val="5"/>
                <c:pt idx="0">
                  <c:v>12.7</c:v>
                </c:pt>
                <c:pt idx="1">
                  <c:v>10.7</c:v>
                </c:pt>
                <c:pt idx="2">
                  <c:v>13.9</c:v>
                </c:pt>
                <c:pt idx="3">
                  <c:v>18.600000000000001</c:v>
                </c:pt>
                <c:pt idx="4">
                  <c:v>20.2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8B-4F65-AB2B-ACD2D007CC7D}"/>
            </c:ext>
          </c:extLst>
        </c:ser>
        <c:ser>
          <c:idx val="2"/>
          <c:order val="2"/>
          <c:tx>
            <c:strRef>
              <c:f>sex!$D$1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sex!$A$2:$A$6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sex!$D$2:$D$6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8B-4F65-AB2B-ACD2D007C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7495551"/>
        <c:axId val="1117498047"/>
      </c:lineChart>
      <c:catAx>
        <c:axId val="1117495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498047"/>
        <c:crosses val="autoZero"/>
        <c:auto val="1"/>
        <c:lblAlgn val="ctr"/>
        <c:lblOffset val="100"/>
        <c:noMultiLvlLbl val="0"/>
      </c:catAx>
      <c:valAx>
        <c:axId val="11174980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of CKD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104895410208615E-3"/>
              <c:y val="0.1285887941617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495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race!$B$1</c:f>
              <c:strCache>
                <c:ptCount val="1"/>
                <c:pt idx="0">
                  <c:v>Non-Hispanic White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race!$B$2:$B$6</c:f>
              <c:numCache>
                <c:formatCode>0.0</c:formatCode>
                <c:ptCount val="5"/>
                <c:pt idx="0">
                  <c:v>13</c:v>
                </c:pt>
                <c:pt idx="1">
                  <c:v>13.2</c:v>
                </c:pt>
                <c:pt idx="2">
                  <c:v>13.6</c:v>
                </c:pt>
                <c:pt idx="3">
                  <c:v>18.2</c:v>
                </c:pt>
                <c:pt idx="4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1E-40E5-B598-65D8DBCD71FE}"/>
            </c:ext>
          </c:extLst>
        </c:ser>
        <c:ser>
          <c:idx val="1"/>
          <c:order val="1"/>
          <c:tx>
            <c:strRef>
              <c:f>race!$C$1</c:f>
              <c:strCache>
                <c:ptCount val="1"/>
                <c:pt idx="0">
                  <c:v>Non-Hispanic 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race!$C$2:$C$6</c:f>
              <c:numCache>
                <c:formatCode>0.0</c:formatCode>
                <c:ptCount val="5"/>
                <c:pt idx="0">
                  <c:v>18.600000000000001</c:v>
                </c:pt>
                <c:pt idx="1">
                  <c:v>18.8</c:v>
                </c:pt>
                <c:pt idx="2">
                  <c:v>19.3</c:v>
                </c:pt>
                <c:pt idx="3">
                  <c:v>26.6</c:v>
                </c:pt>
                <c:pt idx="4">
                  <c:v>26.3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1E-40E5-B598-65D8DBCD71FE}"/>
            </c:ext>
          </c:extLst>
        </c:ser>
        <c:ser>
          <c:idx val="2"/>
          <c:order val="2"/>
          <c:tx>
            <c:strRef>
              <c:f>race!$D$1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race!$A$2:$A$6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race!$D$2:$D$6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1E-40E5-B598-65D8DBCD71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8595008"/>
        <c:axId val="1398587936"/>
      </c:lineChart>
      <c:catAx>
        <c:axId val="139859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587936"/>
        <c:crosses val="autoZero"/>
        <c:auto val="1"/>
        <c:lblAlgn val="ctr"/>
        <c:lblOffset val="100"/>
        <c:noMultiLvlLbl val="0"/>
      </c:catAx>
      <c:valAx>
        <c:axId val="139858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of CKD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123691612047769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859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Diabetes!$B$17</c:f>
              <c:strCache>
                <c:ptCount val="1"/>
                <c:pt idx="0">
                  <c:v>Diabetes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Diabetes!$A$18:$A$22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Diabetes!$B$18:$B$22</c:f>
              <c:numCache>
                <c:formatCode>0.0</c:formatCode>
                <c:ptCount val="5"/>
                <c:pt idx="0">
                  <c:v>23.2</c:v>
                </c:pt>
                <c:pt idx="1">
                  <c:v>22.5</c:v>
                </c:pt>
                <c:pt idx="2">
                  <c:v>21.3</c:v>
                </c:pt>
                <c:pt idx="3">
                  <c:v>26.6</c:v>
                </c:pt>
                <c:pt idx="4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E2-483D-8958-A68E58419BF5}"/>
            </c:ext>
          </c:extLst>
        </c:ser>
        <c:ser>
          <c:idx val="1"/>
          <c:order val="1"/>
          <c:tx>
            <c:strRef>
              <c:f>Diabetes!$C$17</c:f>
              <c:strCache>
                <c:ptCount val="1"/>
                <c:pt idx="0">
                  <c:v>No Diabetes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Diabetes!$A$18:$A$22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Diabetes!$C$18:$C$22</c:f>
              <c:numCache>
                <c:formatCode>0.0</c:formatCode>
                <c:ptCount val="5"/>
                <c:pt idx="0">
                  <c:v>11.5</c:v>
                </c:pt>
                <c:pt idx="1">
                  <c:v>10.6</c:v>
                </c:pt>
                <c:pt idx="2">
                  <c:v>11.9</c:v>
                </c:pt>
                <c:pt idx="3">
                  <c:v>17.5</c:v>
                </c:pt>
                <c:pt idx="4">
                  <c:v>20.100000000000001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E2-483D-8958-A68E58419BF5}"/>
            </c:ext>
          </c:extLst>
        </c:ser>
        <c:ser>
          <c:idx val="2"/>
          <c:order val="2"/>
          <c:tx>
            <c:strRef>
              <c:f>Diabetes!$D$17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Diabetes!$A$18:$A$22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Diabetes!$D$18:$D$22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E2-483D-8958-A68E58419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333072"/>
        <c:axId val="1468333488"/>
      </c:lineChart>
      <c:catAx>
        <c:axId val="146833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33488"/>
        <c:crosses val="autoZero"/>
        <c:auto val="1"/>
        <c:lblAlgn val="ctr"/>
        <c:lblOffset val="100"/>
        <c:noMultiLvlLbl val="0"/>
      </c:catAx>
      <c:valAx>
        <c:axId val="1468333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of CKD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5.5523368517952764E-3"/>
              <c:y val="0.126350158385352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33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Hypertension!$B$1</c:f>
              <c:strCache>
                <c:ptCount val="1"/>
                <c:pt idx="0">
                  <c:v>Hypertension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Hypertension!$B$2:$B$6</c:f>
              <c:numCache>
                <c:formatCode>0.0</c:formatCode>
                <c:ptCount val="5"/>
                <c:pt idx="0">
                  <c:v>16.3</c:v>
                </c:pt>
                <c:pt idx="1">
                  <c:v>16.100000000000001</c:v>
                </c:pt>
                <c:pt idx="2">
                  <c:v>16.5</c:v>
                </c:pt>
                <c:pt idx="3">
                  <c:v>22.1</c:v>
                </c:pt>
                <c:pt idx="4">
                  <c:v>25.9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27-4102-8B15-1650FD37532C}"/>
            </c:ext>
          </c:extLst>
        </c:ser>
        <c:ser>
          <c:idx val="1"/>
          <c:order val="1"/>
          <c:tx>
            <c:strRef>
              <c:f>Hypertension!$C$1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97000"/>
                </a:schemeClr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Hypertension!$A$2:$A$6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Hypertension!$C$2:$C$6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E27-4102-8B15-1650FD375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3027663"/>
        <c:axId val="993025999"/>
      </c:lineChart>
      <c:catAx>
        <c:axId val="9930276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025999"/>
        <c:crosses val="autoZero"/>
        <c:auto val="1"/>
        <c:lblAlgn val="ctr"/>
        <c:lblOffset val="100"/>
        <c:noMultiLvlLbl val="0"/>
      </c:catAx>
      <c:valAx>
        <c:axId val="993025999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>
                    <a:solidFill>
                      <a:schemeClr val="tx1"/>
                    </a:solidFill>
                  </a:rPr>
                  <a:t> of CKD (%)</a:t>
                </a:r>
                <a:endParaRPr lang="en-US" sz="28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0952382061171038E-3"/>
              <c:y val="0.125813494245631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3027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'CKD Stage'!$B$2</c:f>
              <c:strCache>
                <c:ptCount val="1"/>
                <c:pt idx="0">
                  <c:v>CKD Stage 3a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Stage'!$B$3:$B$7</c:f>
              <c:numCache>
                <c:formatCode>0.0</c:formatCode>
                <c:ptCount val="5"/>
                <c:pt idx="0">
                  <c:v>8.5</c:v>
                </c:pt>
                <c:pt idx="1">
                  <c:v>7.6</c:v>
                </c:pt>
                <c:pt idx="2">
                  <c:v>4.0999999999999996</c:v>
                </c:pt>
                <c:pt idx="3">
                  <c:v>13.6</c:v>
                </c:pt>
                <c:pt idx="4">
                  <c:v>16.3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35-4C2D-983D-3975ED7C47AF}"/>
            </c:ext>
          </c:extLst>
        </c:ser>
        <c:ser>
          <c:idx val="1"/>
          <c:order val="1"/>
          <c:tx>
            <c:strRef>
              <c:f>'CKD Stage'!$C$2</c:f>
              <c:strCache>
                <c:ptCount val="1"/>
                <c:pt idx="0">
                  <c:v>CKD Stage 3b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Stage'!$C$3:$C$7</c:f>
              <c:numCache>
                <c:formatCode>0.0</c:formatCode>
                <c:ptCount val="5"/>
                <c:pt idx="0">
                  <c:v>22.3</c:v>
                </c:pt>
                <c:pt idx="1">
                  <c:v>17.399999999999999</c:v>
                </c:pt>
                <c:pt idx="2">
                  <c:v>26.9</c:v>
                </c:pt>
                <c:pt idx="3">
                  <c:v>25.8</c:v>
                </c:pt>
                <c:pt idx="4">
                  <c:v>36.1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35-4C2D-983D-3975ED7C47AF}"/>
            </c:ext>
          </c:extLst>
        </c:ser>
        <c:ser>
          <c:idx val="2"/>
          <c:order val="2"/>
          <c:tx>
            <c:strRef>
              <c:f>'CKD Stage'!$D$2</c:f>
              <c:strCache>
                <c:ptCount val="1"/>
                <c:pt idx="0">
                  <c:v>CKD Stage 4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Stage'!$D$3:$D$7</c:f>
              <c:numCache>
                <c:formatCode>0.0</c:formatCode>
                <c:ptCount val="5"/>
                <c:pt idx="0">
                  <c:v>45.4</c:v>
                </c:pt>
                <c:pt idx="1">
                  <c:v>49.5</c:v>
                </c:pt>
                <c:pt idx="2">
                  <c:v>42.5</c:v>
                </c:pt>
                <c:pt idx="3">
                  <c:v>50.8</c:v>
                </c:pt>
                <c:pt idx="4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35-4C2D-983D-3975ED7C47AF}"/>
            </c:ext>
          </c:extLst>
        </c:ser>
        <c:ser>
          <c:idx val="3"/>
          <c:order val="3"/>
          <c:tx>
            <c:strRef>
              <c:f>'CKD Stage'!$E$2</c:f>
              <c:strCache>
                <c:ptCount val="1"/>
                <c:pt idx="0">
                  <c:v>CKD Stage 5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Stage'!$E$3:$E$7</c:f>
              <c:numCache>
                <c:formatCode>0.0</c:formatCode>
                <c:ptCount val="5"/>
                <c:pt idx="0">
                  <c:v>67.099999999999994</c:v>
                </c:pt>
                <c:pt idx="1">
                  <c:v>93.4</c:v>
                </c:pt>
                <c:pt idx="2">
                  <c:v>93.9</c:v>
                </c:pt>
                <c:pt idx="3">
                  <c:v>93.4</c:v>
                </c:pt>
                <c:pt idx="4">
                  <c:v>80.8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E35-4C2D-983D-3975ED7C47AF}"/>
            </c:ext>
          </c:extLst>
        </c:ser>
        <c:ser>
          <c:idx val="4"/>
          <c:order val="4"/>
          <c:tx>
            <c:strRef>
              <c:f>'CKD Stage'!$F$2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strRef>
              <c:f>'CKD Stage'!$A$3:$A$7</c:f>
              <c:strCache>
                <c:ptCount val="5"/>
                <c:pt idx="0">
                  <c:v>2001–2004</c:v>
                </c:pt>
                <c:pt idx="1">
                  <c:v>2005–2008</c:v>
                </c:pt>
                <c:pt idx="2">
                  <c:v>2009–2012</c:v>
                </c:pt>
                <c:pt idx="3">
                  <c:v>2013–2016</c:v>
                </c:pt>
                <c:pt idx="4">
                  <c:v>2017–2020</c:v>
                </c:pt>
              </c:strCache>
            </c:strRef>
          </c:cat>
          <c:val>
            <c:numRef>
              <c:f>'CKD Stage'!$F$3:$F$7</c:f>
              <c:numCache>
                <c:formatCode>0.0</c:formatCode>
                <c:ptCount val="5"/>
                <c:pt idx="0">
                  <c:v>14.6</c:v>
                </c:pt>
                <c:pt idx="1">
                  <c:v>14.2</c:v>
                </c:pt>
                <c:pt idx="2">
                  <c:v>15.2</c:v>
                </c:pt>
                <c:pt idx="3">
                  <c:v>20.7</c:v>
                </c:pt>
                <c:pt idx="4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E35-4C2D-983D-3975ED7C4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0112191"/>
        <c:axId val="270107199"/>
      </c:lineChart>
      <c:catAx>
        <c:axId val="270112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07199"/>
        <c:crosses val="autoZero"/>
        <c:auto val="1"/>
        <c:lblAlgn val="ctr"/>
        <c:lblOffset val="100"/>
        <c:noMultiLvlLbl val="0"/>
      </c:catAx>
      <c:valAx>
        <c:axId val="270107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Aware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of CKD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6.5303810983004043E-3"/>
              <c:y val="0.12534643065401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112191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3" y="2196821"/>
            <a:ext cx="10389705" cy="2311220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Kidney Disease Awareness among U.S. Adults with CKD Stages 3–5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0" y="3627092"/>
            <a:ext cx="102002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Among adults with chronic kidney disease (CKD) stages 3–5, the crude prevalence of being aware of having CKD was 24.8% during 2017–March 2020 as compared to 14.6% during 2001–2004. During 2017–March 2020, CKD awareness tended to be higher among non-Hispanic Black adults (26.3%), men (31.0%), those aged &lt; 60 years (40.6%), adults with diabetes (32.2%), and/or with hypertension (25.9%) than their counterparts. CKD awareness tended to be highest among those with more advanced disease. Over 65% of patients with CKD stage 5 were aware of their disease in all years.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NHANES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09" y="6352438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https://nccd.cdc.gov/CKD/detail.aspx?Qnum=Q98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Kidney Disease Awareness among U.S. Adults with CKD Stages 3–5, Overall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885DAD-6D18-4CF9-8831-55D7754DAE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012875"/>
              </p:ext>
            </p:extLst>
          </p:nvPr>
        </p:nvGraphicFramePr>
        <p:xfrm>
          <a:off x="331304" y="1540911"/>
          <a:ext cx="11529391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6255865-869D-44FC-B45F-54DACF5E4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Kidney Disease Awareness among U.S. Adults with CKD Stages 3–5, by Age</a:t>
            </a:r>
            <a:endParaRPr lang="en-US" b="1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433AC6B-3176-43A6-A23D-8EB714561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433723"/>
              </p:ext>
            </p:extLst>
          </p:nvPr>
        </p:nvGraphicFramePr>
        <p:xfrm>
          <a:off x="324678" y="1540911"/>
          <a:ext cx="11542643" cy="470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94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3DF0AD-E777-4115-8B07-4290FCF9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Kidney Disease Awareness among U.S. Adults with CKD Stages 3–5,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91FAC34-5F46-4B85-996C-1411B4561F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154029"/>
              </p:ext>
            </p:extLst>
          </p:nvPr>
        </p:nvGraphicFramePr>
        <p:xfrm>
          <a:off x="278295" y="1540911"/>
          <a:ext cx="11635409" cy="46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7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EEF52D4-C110-4FC8-8120-280EC953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Kidney Disease Awareness among U.S. Adults with CKD Stages 3–5, by Race/Ethnicity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D9ED8D1-35A9-40AC-A634-086706F471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079091"/>
              </p:ext>
            </p:extLst>
          </p:nvPr>
        </p:nvGraphicFramePr>
        <p:xfrm>
          <a:off x="304800" y="1540911"/>
          <a:ext cx="11582400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30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D28F535-934D-40B7-BF0F-0ACBFF53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Kidney Disease Awareness among U.S. Adults with CKD Stages 3–5, by Diabetes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D68ECF2-9024-4767-83F6-A000E981EE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173278"/>
              </p:ext>
            </p:extLst>
          </p:nvPr>
        </p:nvGraphicFramePr>
        <p:xfrm>
          <a:off x="240196" y="1540911"/>
          <a:ext cx="11711608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4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E16A785-9DC1-47BD-9641-075EBA840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Trends in Kidney Disease Awareness among U.S. Adults with CKD Stages 3–5, by Hypertension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9A7703-820E-49BC-8C46-9AA3687512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004843"/>
              </p:ext>
            </p:extLst>
          </p:nvPr>
        </p:nvGraphicFramePr>
        <p:xfrm>
          <a:off x="298174" y="1540911"/>
          <a:ext cx="11595651" cy="470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053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9521A4-0818-4B59-9716-6588639F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Trends in Kidney Disease Awareness among U.S. Adults with CKD Stages 3–5, by CKD Stage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3E4EB7D-876A-4DCE-985D-93EEC747CF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929300"/>
              </p:ext>
            </p:extLst>
          </p:nvPr>
        </p:nvGraphicFramePr>
        <p:xfrm>
          <a:off x="261731" y="1540911"/>
          <a:ext cx="11668538" cy="466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03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313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 Theme</vt:lpstr>
      <vt:lpstr>  Trends in Kidney Disease Awareness among U.S. Adults with CKD Stages 3–5  </vt:lpstr>
      <vt:lpstr>Trends in Kidney Disease Awareness among U.S. Adults with CKD Stages 3–5, Overall</vt:lpstr>
      <vt:lpstr>Trends in Kidney Disease Awareness among U.S. Adults with CKD Stages 3–5, by Age</vt:lpstr>
      <vt:lpstr>Trends in Kidney Disease Awareness among U.S. Adults with CKD Stages 3–5, by Sex</vt:lpstr>
      <vt:lpstr>Trends in Kidney Disease Awareness among U.S. Adults with CKD Stages 3–5, by Race/Ethnicity</vt:lpstr>
      <vt:lpstr>Trends in Kidney Disease Awareness among U.S. Adults with CKD Stages 3–5, by Diabetes</vt:lpstr>
      <vt:lpstr>Trends in Kidney Disease Awareness among U.S. Adults with CKD Stages 3–5, by Hypertension</vt:lpstr>
      <vt:lpstr>Trends in Kidney Disease Awareness among U.S. Adults with CKD Stages 3–5, by CKD Stage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140</cp:revision>
  <dcterms:created xsi:type="dcterms:W3CDTF">2023-08-07T21:35:07Z</dcterms:created>
  <dcterms:modified xsi:type="dcterms:W3CDTF">2023-10-19T17:34:33Z</dcterms:modified>
</cp:coreProperties>
</file>