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gg-Gresham, Jennifer" initials="BGJ" lastIdx="1" clrIdx="0">
    <p:extLst>
      <p:ext uri="{19B8F6BF-5375-455C-9EA6-DF929625EA0E}">
        <p15:presenceInfo xmlns:p15="http://schemas.microsoft.com/office/powerpoint/2012/main" userId="S::jennb@umich.edu::8cbcf482-729b-43e2-be11-1cd996f4c03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Update%20of%20April%20Indicators\Q763_new_formula_October_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Update%20of%20April%20Indicators\Q763_new_formula_October_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Diabetes </c:v>
                </c:pt>
              </c:strCache>
            </c:strRef>
          </c:tx>
          <c:spPr>
            <a:ln w="444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44450">
                <a:solidFill>
                  <a:srgbClr val="7030A0"/>
                </a:solidFill>
              </a:ln>
              <a:effectLst/>
            </c:spPr>
          </c:marker>
          <c:cat>
            <c:strRef>
              <c:f>Sheet1!$A$2:$A$6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41.1</c:v>
                </c:pt>
                <c:pt idx="1">
                  <c:v>37.5</c:v>
                </c:pt>
                <c:pt idx="2">
                  <c:v>35.200000000000003</c:v>
                </c:pt>
                <c:pt idx="3">
                  <c:v>33.4</c:v>
                </c:pt>
                <c:pt idx="4">
                  <c:v>37.1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551-40CC-B4B2-9B85749FF18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 Diabetes</c:v>
                </c:pt>
              </c:strCache>
            </c:strRef>
          </c:tx>
          <c:spPr>
            <a:ln w="44450" cap="rnd">
              <a:solidFill>
                <a:srgbClr val="00808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8080"/>
              </a:solidFill>
              <a:ln w="44450">
                <a:solidFill>
                  <a:srgbClr val="008080"/>
                </a:solidFill>
              </a:ln>
              <a:effectLst/>
            </c:spPr>
          </c:marker>
          <c:cat>
            <c:strRef>
              <c:f>Sheet1!$A$2:$A$6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Sheet1!$C$2:$C$6</c:f>
              <c:numCache>
                <c:formatCode>0.0</c:formatCode>
                <c:ptCount val="5"/>
                <c:pt idx="0">
                  <c:v>10.3</c:v>
                </c:pt>
                <c:pt idx="1">
                  <c:v>10.6</c:v>
                </c:pt>
                <c:pt idx="2">
                  <c:v>9.6999999999999993</c:v>
                </c:pt>
                <c:pt idx="3">
                  <c:v>11</c:v>
                </c:pt>
                <c:pt idx="4">
                  <c:v>10.1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551-40CC-B4B2-9B85749FF18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44450">
                <a:solidFill>
                  <a:schemeClr val="tx1"/>
                </a:solidFill>
              </a:ln>
              <a:effectLst/>
            </c:spPr>
          </c:marker>
          <c:cat>
            <c:strRef>
              <c:f>Sheet1!$A$2:$A$6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Sheet1!$D$2:$D$6</c:f>
              <c:numCache>
                <c:formatCode>0.0</c:formatCode>
                <c:ptCount val="5"/>
                <c:pt idx="0">
                  <c:v>12.9</c:v>
                </c:pt>
                <c:pt idx="1">
                  <c:v>13.3</c:v>
                </c:pt>
                <c:pt idx="2">
                  <c:v>12.5</c:v>
                </c:pt>
                <c:pt idx="3">
                  <c:v>13.8</c:v>
                </c:pt>
                <c:pt idx="4">
                  <c:v>13.9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551-40CC-B4B2-9B85749FF1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757568"/>
        <c:axId val="24758400"/>
      </c:lineChart>
      <c:catAx>
        <c:axId val="24757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58400"/>
        <c:crosses val="autoZero"/>
        <c:auto val="1"/>
        <c:lblAlgn val="ctr"/>
        <c:lblOffset val="100"/>
        <c:noMultiLvlLbl val="0"/>
      </c:catAx>
      <c:valAx>
        <c:axId val="24758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>
                    <a:solidFill>
                      <a:schemeClr val="tx1"/>
                    </a:solidFill>
                  </a:rPr>
                  <a:t>CKD</a:t>
                </a:r>
                <a:r>
                  <a:rPr lang="en-US" sz="2800" baseline="0">
                    <a:solidFill>
                      <a:schemeClr val="tx1"/>
                    </a:solidFill>
                  </a:rPr>
                  <a:t> (%)</a:t>
                </a:r>
                <a:endParaRPr lang="en-US" sz="280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"/>
              <c:y val="0.2774212327185808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57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Sheet1!$B$28</c:f>
              <c:strCache>
                <c:ptCount val="1"/>
                <c:pt idx="0">
                  <c:v>Diabetes</c:v>
                </c:pt>
              </c:strCache>
            </c:strRef>
          </c:tx>
          <c:spPr>
            <a:ln w="444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44450">
                <a:solidFill>
                  <a:srgbClr val="7030A0"/>
                </a:solidFill>
              </a:ln>
              <a:effectLst/>
            </c:spPr>
          </c:marker>
          <c:cat>
            <c:strRef>
              <c:f>Sheet1!$A$29:$A$33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Sheet1!$B$29:$B$33</c:f>
              <c:numCache>
                <c:formatCode>0.0</c:formatCode>
                <c:ptCount val="5"/>
                <c:pt idx="0">
                  <c:v>35.4</c:v>
                </c:pt>
                <c:pt idx="1">
                  <c:v>34</c:v>
                </c:pt>
                <c:pt idx="2">
                  <c:v>28.1</c:v>
                </c:pt>
                <c:pt idx="3">
                  <c:v>27.2</c:v>
                </c:pt>
                <c:pt idx="4">
                  <c:v>32.5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960-4D76-80A7-D8BC49392DA5}"/>
            </c:ext>
          </c:extLst>
        </c:ser>
        <c:ser>
          <c:idx val="1"/>
          <c:order val="1"/>
          <c:tx>
            <c:strRef>
              <c:f>Sheet1!$C$28</c:f>
              <c:strCache>
                <c:ptCount val="1"/>
                <c:pt idx="0">
                  <c:v>No Diabetes</c:v>
                </c:pt>
              </c:strCache>
            </c:strRef>
          </c:tx>
          <c:spPr>
            <a:ln w="44450" cap="rnd">
              <a:solidFill>
                <a:srgbClr val="00808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8080"/>
              </a:solidFill>
              <a:ln w="44450">
                <a:solidFill>
                  <a:srgbClr val="008080"/>
                </a:solidFill>
              </a:ln>
              <a:effectLst/>
            </c:spPr>
          </c:marker>
          <c:cat>
            <c:strRef>
              <c:f>Sheet1!$A$29:$A$33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Sheet1!$C$29:$C$33</c:f>
              <c:numCache>
                <c:formatCode>0.0</c:formatCode>
                <c:ptCount val="5"/>
                <c:pt idx="0">
                  <c:v>11.7</c:v>
                </c:pt>
                <c:pt idx="1">
                  <c:v>11.6</c:v>
                </c:pt>
                <c:pt idx="2">
                  <c:v>10.6</c:v>
                </c:pt>
                <c:pt idx="3">
                  <c:v>11.6</c:v>
                </c:pt>
                <c:pt idx="4">
                  <c:v>10.5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960-4D76-80A7-D8BC49392DA5}"/>
            </c:ext>
          </c:extLst>
        </c:ser>
        <c:ser>
          <c:idx val="2"/>
          <c:order val="2"/>
          <c:tx>
            <c:strRef>
              <c:f>Sheet1!$D$28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44450">
                <a:solidFill>
                  <a:schemeClr val="tx1"/>
                </a:solidFill>
              </a:ln>
              <a:effectLst/>
            </c:spPr>
          </c:marker>
          <c:cat>
            <c:strRef>
              <c:f>Sheet1!$A$29:$A$33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Sheet1!$D$29:$D$33</c:f>
              <c:numCache>
                <c:formatCode>General</c:formatCode>
                <c:ptCount val="5"/>
                <c:pt idx="0">
                  <c:v>13.9</c:v>
                </c:pt>
                <c:pt idx="1">
                  <c:v>13.7</c:v>
                </c:pt>
                <c:pt idx="2">
                  <c:v>12.7</c:v>
                </c:pt>
                <c:pt idx="3">
                  <c:v>13.7</c:v>
                </c:pt>
                <c:pt idx="4">
                  <c:v>13.4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960-4D76-80A7-D8BC49392D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04375296"/>
        <c:axId val="1904373216"/>
      </c:lineChart>
      <c:catAx>
        <c:axId val="1904375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4373216"/>
        <c:crosses val="autoZero"/>
        <c:auto val="1"/>
        <c:lblAlgn val="ctr"/>
        <c:lblOffset val="100"/>
        <c:noMultiLvlLbl val="0"/>
      </c:catAx>
      <c:valAx>
        <c:axId val="1904373216"/>
        <c:scaling>
          <c:orientation val="minMax"/>
          <c:max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>
                    <a:solidFill>
                      <a:schemeClr val="tx1"/>
                    </a:solidFill>
                  </a:rPr>
                  <a:t>CKD</a:t>
                </a:r>
                <a:r>
                  <a:rPr lang="en-US" sz="2800" baseline="0">
                    <a:solidFill>
                      <a:schemeClr val="tx1"/>
                    </a:solidFill>
                  </a:rPr>
                  <a:t> (%)</a:t>
                </a:r>
                <a:endParaRPr lang="en-US" sz="280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"/>
              <c:y val="0.2726499154233329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4375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584642561191734"/>
          <c:y val="0.88796420885853999"/>
          <c:w val="0.48830714877616532"/>
          <c:h val="9.56411281421490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51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86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4CA492EE-AD10-45CB-BAA4-9638B51C62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8" t="9409" b="13332"/>
          <a:stretch/>
        </p:blipFill>
        <p:spPr>
          <a:xfrm>
            <a:off x="139788" y="6176963"/>
            <a:ext cx="3316224" cy="67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89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246" y="5884796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2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35" y="5884796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93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2302" y="5801453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16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4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3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1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1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147" y="2400690"/>
            <a:ext cx="10389705" cy="3016176"/>
          </a:xfrm>
        </p:spPr>
        <p:txBody>
          <a:bodyPr>
            <a:noAutofit/>
          </a:bodyPr>
          <a:lstStyle/>
          <a:p>
            <a:br>
              <a:rPr lang="en-US" sz="2400" b="1" dirty="0"/>
            </a:br>
            <a:br>
              <a:rPr lang="en-US" sz="2400" b="1" dirty="0"/>
            </a:br>
            <a:r>
              <a:rPr lang="en-US" sz="4400" b="1" dirty="0"/>
              <a:t>Trends in Prevalence of CKD among U.S. Adults with Diabetes</a:t>
            </a:r>
            <a:br>
              <a:rPr lang="en-US" sz="4400" b="1" dirty="0"/>
            </a:br>
            <a:br>
              <a:rPr lang="en-US" sz="4400" b="1" dirty="0"/>
            </a:br>
            <a:br>
              <a:rPr lang="en-US" sz="4400" b="1" dirty="0"/>
            </a:b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8505" y="368586"/>
            <a:ext cx="6594987" cy="203210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BCFA14B-AC93-4C17-8646-80240875DD4C}"/>
              </a:ext>
            </a:extLst>
          </p:cNvPr>
          <p:cNvSpPr txBox="1"/>
          <p:nvPr/>
        </p:nvSpPr>
        <p:spPr>
          <a:xfrm>
            <a:off x="995855" y="3967520"/>
            <a:ext cx="102002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Crude prevalence of chronic kidney disease (CKD) among adults with diabetes was over three times as high as that among adults without diabetes (37.1% vs. 10.1%, 2017−March 2020). Age-standardized trends were consistent with the crude trends.</a:t>
            </a:r>
            <a:endParaRPr lang="en-US" b="1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/>
            <a:endParaRPr lang="en-US" b="1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en-US" b="1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Data Source: </a:t>
            </a:r>
            <a:r>
              <a:rPr lang="en-US" b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NHANES</a:t>
            </a:r>
          </a:p>
          <a:p>
            <a:pPr algn="l"/>
            <a:endParaRPr lang="en-US" b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2692DE-70E6-4DF4-B463-70286F232123}"/>
              </a:ext>
            </a:extLst>
          </p:cNvPr>
          <p:cNvSpPr txBox="1"/>
          <p:nvPr/>
        </p:nvSpPr>
        <p:spPr>
          <a:xfrm>
            <a:off x="3584712" y="6120082"/>
            <a:ext cx="5022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https://nccd.cdc.gov/CKD/detail.aspx?Qnum=Q763</a:t>
            </a:r>
          </a:p>
        </p:txBody>
      </p:sp>
    </p:spTree>
    <p:extLst>
      <p:ext uri="{BB962C8B-B14F-4D97-AF65-F5344CB8AC3E}">
        <p14:creationId xmlns:p14="http://schemas.microsoft.com/office/powerpoint/2010/main" val="1932835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5348"/>
            <a:ext cx="10515600" cy="1325563"/>
          </a:xfrm>
        </p:spPr>
        <p:txBody>
          <a:bodyPr/>
          <a:lstStyle/>
          <a:p>
            <a:pPr algn="ctr"/>
            <a:r>
              <a:rPr lang="en-US" sz="4400" b="1" dirty="0"/>
              <a:t>Trends in Prevalence of CKD among U.S. Adults </a:t>
            </a:r>
            <a:r>
              <a:rPr lang="en-US" sz="4400" b="1"/>
              <a:t>with Diabetes</a:t>
            </a:r>
            <a:endParaRPr lang="en-US" b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D569813-3CA6-444B-B0E4-0EA6DC4FA6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1788466"/>
              </p:ext>
            </p:extLst>
          </p:nvPr>
        </p:nvGraphicFramePr>
        <p:xfrm>
          <a:off x="384313" y="1540911"/>
          <a:ext cx="11423373" cy="4634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6636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8F1985F-E3DB-4100-9222-E4C21421E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348"/>
            <a:ext cx="10515600" cy="1325563"/>
          </a:xfrm>
        </p:spPr>
        <p:txBody>
          <a:bodyPr/>
          <a:lstStyle/>
          <a:p>
            <a:pPr algn="ctr"/>
            <a:r>
              <a:rPr lang="en-US" sz="4400" b="1" dirty="0"/>
              <a:t>Trends in Prevalence of CKD among U.S. Adults with Diabetes, Age-Standardized</a:t>
            </a:r>
            <a:endParaRPr lang="en-US" b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FBC00B4-C686-4538-BFD2-1222644612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5026387"/>
              </p:ext>
            </p:extLst>
          </p:nvPr>
        </p:nvGraphicFramePr>
        <p:xfrm>
          <a:off x="337930" y="1540911"/>
          <a:ext cx="11516139" cy="4647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1917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4177</TotalTime>
  <Words>117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Office Theme</vt:lpstr>
      <vt:lpstr>  Trends in Prevalence of CKD among U.S. Adults with Diabetes   </vt:lpstr>
      <vt:lpstr>Trends in Prevalence of CKD among U.S. Adults with Diabetes</vt:lpstr>
      <vt:lpstr>Trends in Prevalence of CKD among U.S. Adults with Diabetes, Age-Standardized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Incidence of CKD in the VA</dc:title>
  <dc:creator>Steffick, Diane</dc:creator>
  <cp:lastModifiedBy>Bragg-Gresham, Jennifer</cp:lastModifiedBy>
  <cp:revision>126</cp:revision>
  <dcterms:created xsi:type="dcterms:W3CDTF">2023-08-07T21:35:07Z</dcterms:created>
  <dcterms:modified xsi:type="dcterms:W3CDTF">2023-10-19T17:41:37Z</dcterms:modified>
</cp:coreProperties>
</file>