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gg-Gresham, Jennifer" initials="BGJ" lastIdx="1" clrIdx="0">
    <p:extLst>
      <p:ext uri="{19B8F6BF-5375-455C-9EA6-DF929625EA0E}">
        <p15:presenceInfo xmlns:p15="http://schemas.microsoft.com/office/powerpoint/2012/main" userId="S::jennb@umich.edu::8cbcf482-729b-43e2-be11-1cd996f4c03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Update%20of%20April%20Indicators\Q764_new_formula_October_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Update%20of%20April%20Indicators\Q764_new_formula_October_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graphics!$B$1</c:f>
              <c:strCache>
                <c:ptCount val="1"/>
                <c:pt idx="0">
                  <c:v>No Hypertension</c:v>
                </c:pt>
              </c:strCache>
            </c:strRef>
          </c:tx>
          <c:spPr>
            <a:ln w="44450" cap="rnd">
              <a:solidFill>
                <a:srgbClr val="7030A0">
                  <a:alpha val="94000"/>
                </a:srgb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4450">
                <a:solidFill>
                  <a:srgbClr val="7030A0"/>
                </a:solidFill>
              </a:ln>
              <a:effectLst/>
            </c:spPr>
          </c:marker>
          <c:cat>
            <c:strRef>
              <c:f>graphics!$A$2:$A$6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graphics!$B$2:$B$6</c:f>
              <c:numCache>
                <c:formatCode>0.0</c:formatCode>
                <c:ptCount val="5"/>
                <c:pt idx="0">
                  <c:v>7.1</c:v>
                </c:pt>
                <c:pt idx="1">
                  <c:v>7.4</c:v>
                </c:pt>
                <c:pt idx="2">
                  <c:v>6.7</c:v>
                </c:pt>
                <c:pt idx="3">
                  <c:v>7.4</c:v>
                </c:pt>
                <c:pt idx="4">
                  <c:v>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1F-407E-B0CC-87B958857545}"/>
            </c:ext>
          </c:extLst>
        </c:ser>
        <c:ser>
          <c:idx val="1"/>
          <c:order val="1"/>
          <c:tx>
            <c:strRef>
              <c:f>graphics!$C$1</c:f>
              <c:strCache>
                <c:ptCount val="1"/>
                <c:pt idx="0">
                  <c:v>Hypertension</c:v>
                </c:pt>
              </c:strCache>
            </c:strRef>
          </c:tx>
          <c:spPr>
            <a:ln w="444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75000"/>
                </a:schemeClr>
              </a:solidFill>
              <a:ln w="44450">
                <a:solidFill>
                  <a:schemeClr val="bg2">
                    <a:lumMod val="75000"/>
                    <a:alpha val="97000"/>
                  </a:schemeClr>
                </a:solidFill>
              </a:ln>
              <a:effectLst/>
            </c:spPr>
          </c:marker>
          <c:cat>
            <c:strRef>
              <c:f>graphics!$A$2:$A$6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graphics!$C$2:$C$6</c:f>
              <c:numCache>
                <c:formatCode>0.0</c:formatCode>
                <c:ptCount val="5"/>
                <c:pt idx="0">
                  <c:v>24.5</c:v>
                </c:pt>
                <c:pt idx="1">
                  <c:v>24.2</c:v>
                </c:pt>
                <c:pt idx="2">
                  <c:v>23.4</c:v>
                </c:pt>
                <c:pt idx="3">
                  <c:v>24.5</c:v>
                </c:pt>
                <c:pt idx="4">
                  <c:v>24.6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21F-407E-B0CC-87B958857545}"/>
            </c:ext>
          </c:extLst>
        </c:ser>
        <c:ser>
          <c:idx val="2"/>
          <c:order val="2"/>
          <c:tx>
            <c:strRef>
              <c:f>graphics!$D$1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strRef>
              <c:f>graphics!$A$2:$A$6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graphics!$D$2:$D$6</c:f>
              <c:numCache>
                <c:formatCode>0.0</c:formatCode>
                <c:ptCount val="5"/>
                <c:pt idx="0">
                  <c:v>12.9</c:v>
                </c:pt>
                <c:pt idx="1">
                  <c:v>13.3</c:v>
                </c:pt>
                <c:pt idx="2">
                  <c:v>12.5</c:v>
                </c:pt>
                <c:pt idx="3">
                  <c:v>13.8</c:v>
                </c:pt>
                <c:pt idx="4">
                  <c:v>13.9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21F-407E-B0CC-87B9588575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1233296"/>
        <c:axId val="541212080"/>
      </c:lineChart>
      <c:catAx>
        <c:axId val="54123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1212080"/>
        <c:crosses val="autoZero"/>
        <c:auto val="1"/>
        <c:lblAlgn val="ctr"/>
        <c:lblOffset val="100"/>
        <c:noMultiLvlLbl val="0"/>
      </c:catAx>
      <c:valAx>
        <c:axId val="541212080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CKD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1091821240366054E-3"/>
              <c:y val="0.2726499154233329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1233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347271647785244"/>
          <c:y val="0.89889398419141398"/>
          <c:w val="0.61305456704429517"/>
          <c:h val="9.56411281421490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graphics!$B$25</c:f>
              <c:strCache>
                <c:ptCount val="1"/>
                <c:pt idx="0">
                  <c:v>No Hypertension</c:v>
                </c:pt>
              </c:strCache>
            </c:strRef>
          </c:tx>
          <c:spPr>
            <a:ln w="444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75000"/>
                </a:schemeClr>
              </a:solidFill>
              <a:ln w="44450">
                <a:solidFill>
                  <a:schemeClr val="bg2">
                    <a:lumMod val="75000"/>
                  </a:schemeClr>
                </a:solidFill>
              </a:ln>
              <a:effectLst/>
            </c:spPr>
          </c:marker>
          <c:cat>
            <c:strRef>
              <c:f>graphics!$A$26:$A$30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graphics!$B$26:$B$30</c:f>
              <c:numCache>
                <c:formatCode>0.0</c:formatCode>
                <c:ptCount val="5"/>
                <c:pt idx="0">
                  <c:v>10</c:v>
                </c:pt>
                <c:pt idx="1">
                  <c:v>9.6999999999999993</c:v>
                </c:pt>
                <c:pt idx="2">
                  <c:v>8.8000000000000007</c:v>
                </c:pt>
                <c:pt idx="3">
                  <c:v>9</c:v>
                </c:pt>
                <c:pt idx="4">
                  <c:v>8.6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27F-4890-98C7-59B7B6629719}"/>
            </c:ext>
          </c:extLst>
        </c:ser>
        <c:ser>
          <c:idx val="1"/>
          <c:order val="1"/>
          <c:tx>
            <c:strRef>
              <c:f>graphics!$C$25</c:f>
              <c:strCache>
                <c:ptCount val="1"/>
                <c:pt idx="0">
                  <c:v>Hypertension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strRef>
              <c:f>graphics!$A$26:$A$30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graphics!$C$26:$C$30</c:f>
              <c:numCache>
                <c:formatCode>0.0</c:formatCode>
                <c:ptCount val="5"/>
                <c:pt idx="0">
                  <c:v>18.600000000000001</c:v>
                </c:pt>
                <c:pt idx="1">
                  <c:v>19.399999999999999</c:v>
                </c:pt>
                <c:pt idx="2">
                  <c:v>17.100000000000001</c:v>
                </c:pt>
                <c:pt idx="3">
                  <c:v>18.899999999999999</c:v>
                </c:pt>
                <c:pt idx="4">
                  <c:v>18.100000000000001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27F-4890-98C7-59B7B6629719}"/>
            </c:ext>
          </c:extLst>
        </c:ser>
        <c:ser>
          <c:idx val="2"/>
          <c:order val="2"/>
          <c:tx>
            <c:strRef>
              <c:f>graphics!$D$25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>
                  <a:alpha val="96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strRef>
              <c:f>graphics!$A$26:$A$30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graphics!$D$26:$D$30</c:f>
              <c:numCache>
                <c:formatCode>0.0</c:formatCode>
                <c:ptCount val="5"/>
                <c:pt idx="0">
                  <c:v>13.9</c:v>
                </c:pt>
                <c:pt idx="1">
                  <c:v>13.7</c:v>
                </c:pt>
                <c:pt idx="2">
                  <c:v>12.7</c:v>
                </c:pt>
                <c:pt idx="3">
                  <c:v>13.7</c:v>
                </c:pt>
                <c:pt idx="4">
                  <c:v>13.4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27F-4890-98C7-59B7B66297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2262159"/>
        <c:axId val="1291150511"/>
      </c:lineChart>
      <c:catAx>
        <c:axId val="1292262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1150511"/>
        <c:crosses val="autoZero"/>
        <c:auto val="1"/>
        <c:lblAlgn val="ctr"/>
        <c:lblOffset val="100"/>
        <c:noMultiLvlLbl val="0"/>
      </c:catAx>
      <c:valAx>
        <c:axId val="1291150511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CKD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3.3109210339250352E-3"/>
              <c:y val="0.2740642295667921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22621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5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8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4CA492EE-AD10-45CB-BAA4-9638B51C62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8" t="9409" b="13332"/>
          <a:stretch/>
        </p:blipFill>
        <p:spPr>
          <a:xfrm>
            <a:off x="139788" y="6176963"/>
            <a:ext cx="3316224" cy="67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9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46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35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93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2302" y="5801453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6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4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3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1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145" y="2400690"/>
            <a:ext cx="10389705" cy="3402536"/>
          </a:xfrm>
        </p:spPr>
        <p:txBody>
          <a:bodyPr>
            <a:noAutofit/>
          </a:bodyPr>
          <a:lstStyle/>
          <a:p>
            <a:br>
              <a:rPr lang="en-US" sz="2400" b="1" dirty="0"/>
            </a:br>
            <a:br>
              <a:rPr lang="en-US" sz="2400" b="1" dirty="0"/>
            </a:br>
            <a:r>
              <a:rPr lang="en-US" sz="4400" b="1" dirty="0"/>
              <a:t>Trends in Prevalence of CKD among U.S. Adults with Hypertension</a:t>
            </a:r>
            <a:br>
              <a:rPr lang="en-US" sz="4400" b="1" dirty="0"/>
            </a:br>
            <a:br>
              <a:rPr lang="en-US" sz="4400" b="1" dirty="0"/>
            </a:br>
            <a:br>
              <a:rPr lang="en-US" sz="4400" b="1" dirty="0"/>
            </a:br>
            <a:br>
              <a:rPr lang="en-US" sz="4400" b="1" dirty="0"/>
            </a:b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8505" y="368586"/>
            <a:ext cx="6594987" cy="20321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CFA14B-AC93-4C17-8646-80240875DD4C}"/>
              </a:ext>
            </a:extLst>
          </p:cNvPr>
          <p:cNvSpPr txBox="1"/>
          <p:nvPr/>
        </p:nvSpPr>
        <p:spPr>
          <a:xfrm>
            <a:off x="995852" y="3771901"/>
            <a:ext cx="102002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Crude prevalence of chronic kidney disease (CKD) among adults with hypertension was over three times as high as that among adults without hypertension (24.6% vs 7.3%, 2017–March 2020). The prevalence of CKD among those with hypertension has remained constant from 2001 through March 2020. Age-standardized trends were consistent with the crude trends.</a:t>
            </a:r>
            <a:endParaRPr lang="en-US" b="1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en-US" b="1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Data Source: </a:t>
            </a:r>
            <a:r>
              <a:rPr lang="en-US" b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NHANES</a:t>
            </a:r>
          </a:p>
          <a:p>
            <a:pPr algn="l"/>
            <a:endParaRPr lang="en-US" b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2692DE-70E6-4DF4-B463-70286F232123}"/>
              </a:ext>
            </a:extLst>
          </p:cNvPr>
          <p:cNvSpPr txBox="1"/>
          <p:nvPr/>
        </p:nvSpPr>
        <p:spPr>
          <a:xfrm>
            <a:off x="3584712" y="6120082"/>
            <a:ext cx="502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https://nccd.cdc.gov/CKD/detail.aspx?Qnum=Q764</a:t>
            </a:r>
          </a:p>
        </p:txBody>
      </p:sp>
    </p:spTree>
    <p:extLst>
      <p:ext uri="{BB962C8B-B14F-4D97-AF65-F5344CB8AC3E}">
        <p14:creationId xmlns:p14="http://schemas.microsoft.com/office/powerpoint/2010/main" val="193283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Trends in Prevalence of CKD among U.S. Adults </a:t>
            </a:r>
            <a:r>
              <a:rPr lang="en-US" sz="4400" b="1"/>
              <a:t>with Hypertension</a:t>
            </a:r>
            <a:endParaRPr lang="en-US" b="1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202B374-4416-4F17-A5F8-75F528A933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2641900"/>
              </p:ext>
            </p:extLst>
          </p:nvPr>
        </p:nvGraphicFramePr>
        <p:xfrm>
          <a:off x="371061" y="1540911"/>
          <a:ext cx="11449878" cy="4647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663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8F1985F-E3DB-4100-9222-E4C21421E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Trends in Prevalence of CKD among U.S. Adults with Hypertension, Age-Standardized</a:t>
            </a:r>
            <a:endParaRPr lang="en-US" b="1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1277347-C2CC-47B2-B220-EBEFA3CB85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9688005"/>
              </p:ext>
            </p:extLst>
          </p:nvPr>
        </p:nvGraphicFramePr>
        <p:xfrm>
          <a:off x="337625" y="1540911"/>
          <a:ext cx="11507372" cy="4620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1917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4184</TotalTime>
  <Words>134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Office Theme</vt:lpstr>
      <vt:lpstr>  Trends in Prevalence of CKD among U.S. Adults with Hypertension    </vt:lpstr>
      <vt:lpstr>Trends in Prevalence of CKD among U.S. Adults with Hypertension</vt:lpstr>
      <vt:lpstr>Trends in Prevalence of CKD among U.S. Adults with Hypertension, Age-Standardized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Incidence of CKD in the VA</dc:title>
  <dc:creator>Steffick, Diane</dc:creator>
  <cp:lastModifiedBy>Bragg-Gresham, Jennifer</cp:lastModifiedBy>
  <cp:revision>133</cp:revision>
  <dcterms:created xsi:type="dcterms:W3CDTF">2023-08-07T21:35:07Z</dcterms:created>
  <dcterms:modified xsi:type="dcterms:W3CDTF">2023-10-19T17:41:51Z</dcterms:modified>
</cp:coreProperties>
</file>